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1" r:id="rId2"/>
    <p:sldId id="340" r:id="rId3"/>
    <p:sldId id="344" r:id="rId4"/>
    <p:sldId id="368" r:id="rId5"/>
    <p:sldId id="348" r:id="rId6"/>
    <p:sldId id="346" r:id="rId7"/>
    <p:sldId id="347" r:id="rId8"/>
    <p:sldId id="350" r:id="rId9"/>
    <p:sldId id="362" r:id="rId10"/>
    <p:sldId id="364" r:id="rId11"/>
    <p:sldId id="352" r:id="rId12"/>
    <p:sldId id="353" r:id="rId13"/>
    <p:sldId id="354" r:id="rId14"/>
    <p:sldId id="355" r:id="rId15"/>
    <p:sldId id="356" r:id="rId16"/>
    <p:sldId id="358" r:id="rId17"/>
    <p:sldId id="359" r:id="rId18"/>
    <p:sldId id="361" r:id="rId19"/>
    <p:sldId id="369" r:id="rId20"/>
    <p:sldId id="378" r:id="rId21"/>
    <p:sldId id="373" r:id="rId22"/>
    <p:sldId id="374" r:id="rId23"/>
    <p:sldId id="375" r:id="rId24"/>
    <p:sldId id="376" r:id="rId25"/>
    <p:sldId id="377" r:id="rId26"/>
    <p:sldId id="365" r:id="rId27"/>
    <p:sldId id="339" r:id="rId28"/>
    <p:sldId id="261" r:id="rId29"/>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37"/>
    <a:srgbClr val="12599F"/>
    <a:srgbClr val="232D6D"/>
    <a:srgbClr val="000000"/>
    <a:srgbClr val="D6012E"/>
    <a:srgbClr val="F3003F"/>
    <a:srgbClr val="9E0029"/>
    <a:srgbClr val="0F78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9" autoAdjust="0"/>
    <p:restoredTop sz="94412" autoAdjust="0"/>
  </p:normalViewPr>
  <p:slideViewPr>
    <p:cSldViewPr snapToGrid="0" snapToObjects="1">
      <p:cViewPr varScale="1">
        <p:scale>
          <a:sx n="145" d="100"/>
          <a:sy n="145" d="100"/>
        </p:scale>
        <p:origin x="200" y="1424"/>
      </p:cViewPr>
      <p:guideLst>
        <p:guide orient="horz" pos="162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90" d="100"/>
          <a:sy n="90" d="100"/>
        </p:scale>
        <p:origin x="2130" y="-123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A666C92-6940-41B4-8B91-C5040A2AB6A8}" type="datetimeFigureOut">
              <a:rPr lang="en-GB" smtClean="0"/>
              <a:t>19/03/2017</a:t>
            </a:fld>
            <a:endParaRPr lang="en-GB"/>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1B07C8-5ECC-421D-9F0F-CE15127600AD}" type="slidenum">
              <a:rPr lang="en-GB" smtClean="0"/>
              <a:t>‹#›</a:t>
            </a:fld>
            <a:endParaRPr lang="en-GB"/>
          </a:p>
        </p:txBody>
      </p:sp>
    </p:spTree>
    <p:extLst>
      <p:ext uri="{BB962C8B-B14F-4D97-AF65-F5344CB8AC3E}">
        <p14:creationId xmlns:p14="http://schemas.microsoft.com/office/powerpoint/2010/main" val="3716200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1</a:t>
            </a:fld>
            <a:endParaRPr lang="en-GB"/>
          </a:p>
        </p:txBody>
      </p:sp>
    </p:spTree>
    <p:extLst>
      <p:ext uri="{BB962C8B-B14F-4D97-AF65-F5344CB8AC3E}">
        <p14:creationId xmlns:p14="http://schemas.microsoft.com/office/powerpoint/2010/main" val="369653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10</a:t>
            </a:fld>
            <a:endParaRPr lang="en-GB"/>
          </a:p>
        </p:txBody>
      </p:sp>
    </p:spTree>
    <p:extLst>
      <p:ext uri="{BB962C8B-B14F-4D97-AF65-F5344CB8AC3E}">
        <p14:creationId xmlns:p14="http://schemas.microsoft.com/office/powerpoint/2010/main" val="64720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dirty="0"/>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70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dirty="0"/>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845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648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66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928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6367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804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731521" y="4560570"/>
            <a:ext cx="5852159" cy="4320540"/>
          </a:xfrm>
          <a:prstGeom prst="rect">
            <a:avLst/>
          </a:prstGeom>
          <a:noFill/>
          <a:ln>
            <a:noFill/>
          </a:ln>
        </p:spPr>
        <p:txBody>
          <a:bodyPr lIns="96645" tIns="96645" rIns="96645" bIns="96645" anchor="ctr" anchorCtr="0">
            <a:noAutofit/>
          </a:bodyPr>
          <a:lstStyle/>
          <a:p>
            <a:pPr>
              <a:spcBef>
                <a:spcPts val="0"/>
              </a:spcBef>
            </a:pPr>
            <a:endParaRPr/>
          </a:p>
        </p:txBody>
      </p:sp>
      <p:sp>
        <p:nvSpPr>
          <p:cNvPr id="969" name="Shape 9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262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19</a:t>
            </a:fld>
            <a:endParaRPr lang="en-GB"/>
          </a:p>
        </p:txBody>
      </p:sp>
    </p:spTree>
    <p:extLst>
      <p:ext uri="{BB962C8B-B14F-4D97-AF65-F5344CB8AC3E}">
        <p14:creationId xmlns:p14="http://schemas.microsoft.com/office/powerpoint/2010/main" val="302453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a:t>
            </a:fld>
            <a:endParaRPr lang="en-GB"/>
          </a:p>
        </p:txBody>
      </p:sp>
    </p:spTree>
    <p:extLst>
      <p:ext uri="{BB962C8B-B14F-4D97-AF65-F5344CB8AC3E}">
        <p14:creationId xmlns:p14="http://schemas.microsoft.com/office/powerpoint/2010/main" val="2044913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20</a:t>
            </a:fld>
            <a:endParaRPr lang="en-GB"/>
          </a:p>
        </p:txBody>
      </p:sp>
    </p:spTree>
    <p:extLst>
      <p:ext uri="{BB962C8B-B14F-4D97-AF65-F5344CB8AC3E}">
        <p14:creationId xmlns:p14="http://schemas.microsoft.com/office/powerpoint/2010/main" val="207417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21</a:t>
            </a:fld>
            <a:endParaRPr lang="en-GB"/>
          </a:p>
        </p:txBody>
      </p:sp>
    </p:spTree>
    <p:extLst>
      <p:ext uri="{BB962C8B-B14F-4D97-AF65-F5344CB8AC3E}">
        <p14:creationId xmlns:p14="http://schemas.microsoft.com/office/powerpoint/2010/main" val="2116872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22</a:t>
            </a:fld>
            <a:endParaRPr lang="en-GB"/>
          </a:p>
        </p:txBody>
      </p:sp>
    </p:spTree>
    <p:extLst>
      <p:ext uri="{BB962C8B-B14F-4D97-AF65-F5344CB8AC3E}">
        <p14:creationId xmlns:p14="http://schemas.microsoft.com/office/powerpoint/2010/main" val="67688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23</a:t>
            </a:fld>
            <a:endParaRPr lang="en-GB"/>
          </a:p>
        </p:txBody>
      </p:sp>
    </p:spTree>
    <p:extLst>
      <p:ext uri="{BB962C8B-B14F-4D97-AF65-F5344CB8AC3E}">
        <p14:creationId xmlns:p14="http://schemas.microsoft.com/office/powerpoint/2010/main" val="1383884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24</a:t>
            </a:fld>
            <a:endParaRPr lang="en-GB"/>
          </a:p>
        </p:txBody>
      </p:sp>
    </p:spTree>
    <p:extLst>
      <p:ext uri="{BB962C8B-B14F-4D97-AF65-F5344CB8AC3E}">
        <p14:creationId xmlns:p14="http://schemas.microsoft.com/office/powerpoint/2010/main" val="1582395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25</a:t>
            </a:fld>
            <a:endParaRPr lang="en-GB"/>
          </a:p>
        </p:txBody>
      </p:sp>
    </p:spTree>
    <p:extLst>
      <p:ext uri="{BB962C8B-B14F-4D97-AF65-F5344CB8AC3E}">
        <p14:creationId xmlns:p14="http://schemas.microsoft.com/office/powerpoint/2010/main" val="1527662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26</a:t>
            </a:fld>
            <a:endParaRPr lang="en-GB"/>
          </a:p>
        </p:txBody>
      </p:sp>
    </p:spTree>
    <p:extLst>
      <p:ext uri="{BB962C8B-B14F-4D97-AF65-F5344CB8AC3E}">
        <p14:creationId xmlns:p14="http://schemas.microsoft.com/office/powerpoint/2010/main" val="1271535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27</a:t>
            </a:fld>
            <a:endParaRPr lang="en-GB"/>
          </a:p>
        </p:txBody>
      </p:sp>
    </p:spTree>
    <p:extLst>
      <p:ext uri="{BB962C8B-B14F-4D97-AF65-F5344CB8AC3E}">
        <p14:creationId xmlns:p14="http://schemas.microsoft.com/office/powerpoint/2010/main" val="1124863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28</a:t>
            </a:fld>
            <a:endParaRPr lang="en-GB"/>
          </a:p>
        </p:txBody>
      </p:sp>
    </p:spTree>
    <p:extLst>
      <p:ext uri="{BB962C8B-B14F-4D97-AF65-F5344CB8AC3E}">
        <p14:creationId xmlns:p14="http://schemas.microsoft.com/office/powerpoint/2010/main" val="159577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3</a:t>
            </a:fld>
            <a:endParaRPr lang="en-GB"/>
          </a:p>
        </p:txBody>
      </p:sp>
    </p:spTree>
    <p:extLst>
      <p:ext uri="{BB962C8B-B14F-4D97-AF65-F5344CB8AC3E}">
        <p14:creationId xmlns:p14="http://schemas.microsoft.com/office/powerpoint/2010/main" val="30141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4</a:t>
            </a:fld>
            <a:endParaRPr lang="en-GB"/>
          </a:p>
        </p:txBody>
      </p:sp>
    </p:spTree>
    <p:extLst>
      <p:ext uri="{BB962C8B-B14F-4D97-AF65-F5344CB8AC3E}">
        <p14:creationId xmlns:p14="http://schemas.microsoft.com/office/powerpoint/2010/main" val="167172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5</a:t>
            </a:fld>
            <a:endParaRPr lang="en-GB"/>
          </a:p>
        </p:txBody>
      </p:sp>
    </p:spTree>
    <p:extLst>
      <p:ext uri="{BB962C8B-B14F-4D97-AF65-F5344CB8AC3E}">
        <p14:creationId xmlns:p14="http://schemas.microsoft.com/office/powerpoint/2010/main" val="151838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6</a:t>
            </a:fld>
            <a:endParaRPr lang="en-GB"/>
          </a:p>
        </p:txBody>
      </p:sp>
    </p:spTree>
    <p:extLst>
      <p:ext uri="{BB962C8B-B14F-4D97-AF65-F5344CB8AC3E}">
        <p14:creationId xmlns:p14="http://schemas.microsoft.com/office/powerpoint/2010/main" val="1464386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7</a:t>
            </a:fld>
            <a:endParaRPr lang="en-GB"/>
          </a:p>
        </p:txBody>
      </p:sp>
    </p:spTree>
    <p:extLst>
      <p:ext uri="{BB962C8B-B14F-4D97-AF65-F5344CB8AC3E}">
        <p14:creationId xmlns:p14="http://schemas.microsoft.com/office/powerpoint/2010/main" val="745810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8</a:t>
            </a:fld>
            <a:endParaRPr lang="en-GB"/>
          </a:p>
        </p:txBody>
      </p:sp>
    </p:spTree>
    <p:extLst>
      <p:ext uri="{BB962C8B-B14F-4D97-AF65-F5344CB8AC3E}">
        <p14:creationId xmlns:p14="http://schemas.microsoft.com/office/powerpoint/2010/main" val="9239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331B07C8-5ECC-421D-9F0F-CE15127600AD}" type="slidenum">
              <a:rPr lang="en-GB" smtClean="0"/>
              <a:t>9</a:t>
            </a:fld>
            <a:endParaRPr lang="en-GB"/>
          </a:p>
        </p:txBody>
      </p:sp>
    </p:spTree>
    <p:extLst>
      <p:ext uri="{BB962C8B-B14F-4D97-AF65-F5344CB8AC3E}">
        <p14:creationId xmlns:p14="http://schemas.microsoft.com/office/powerpoint/2010/main" val="6259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nl-B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7B73AB69-A693-844A-9FE2-ADBA70077A1C}" type="datetimeFigureOut">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377486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7B73AB69-A693-844A-9FE2-ADBA70077A1C}" type="datetimeFigureOut">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2680955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7B73AB69-A693-844A-9FE2-ADBA70077A1C}" type="datetimeFigureOut">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284504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Click </a:t>
            </a:r>
            <a:r>
              <a:rPr lang="nl-BE" dirty="0" err="1"/>
              <a:t>to</a:t>
            </a:r>
            <a:r>
              <a:rPr lang="nl-BE" dirty="0"/>
              <a:t> </a:t>
            </a:r>
            <a:r>
              <a:rPr lang="nl-BE" dirty="0" err="1"/>
              <a:t>edit</a:t>
            </a:r>
            <a:r>
              <a:rPr lang="nl-BE" dirty="0"/>
              <a:t> Master </a:t>
            </a:r>
            <a:r>
              <a:rPr lang="nl-BE" dirty="0" err="1"/>
              <a:t>title</a:t>
            </a:r>
            <a:r>
              <a:rPr lang="nl-BE" dirty="0"/>
              <a:t> </a:t>
            </a:r>
            <a:r>
              <a:rPr lang="nl-BE" dirty="0" err="1"/>
              <a:t>style</a:t>
            </a:r>
            <a:endParaRPr lang="en-US" dirty="0"/>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7B73AB69-A693-844A-9FE2-ADBA70077A1C}" type="datetimeFigureOut">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28335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7B73AB69-A693-844A-9FE2-ADBA70077A1C}" type="datetimeFigureOut">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2539707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7B73AB69-A693-844A-9FE2-ADBA70077A1C}" type="datetimeFigureOut">
              <a:rPr lang="en-US" smtClean="0"/>
              <a:t>3/19/17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124635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7B73AB69-A693-844A-9FE2-ADBA70077A1C}" type="datetimeFigureOut">
              <a:rPr lang="en-US" smtClean="0"/>
              <a:t>3/19/17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2747052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7B73AB69-A693-844A-9FE2-ADBA70077A1C}" type="datetimeFigureOut">
              <a:rPr lang="en-US" smtClean="0"/>
              <a:t>3/19/17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217861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3AB69-A693-844A-9FE2-ADBA70077A1C}" type="datetimeFigureOut">
              <a:rPr lang="en-US" smtClean="0"/>
              <a:t>3/19/17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16085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7B73AB69-A693-844A-9FE2-ADBA70077A1C}" type="datetimeFigureOut">
              <a:rPr lang="en-US" smtClean="0"/>
              <a:t>3/19/17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1883797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7B73AB69-A693-844A-9FE2-ADBA70077A1C}" type="datetimeFigureOut">
              <a:rPr lang="en-US" smtClean="0"/>
              <a:t>3/19/17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EE767-6FF2-5C40-A337-DF3531F97BF2}" type="slidenum">
              <a:rPr lang="en-US" smtClean="0"/>
              <a:t>‹#›</a:t>
            </a:fld>
            <a:endParaRPr lang="en-US"/>
          </a:p>
        </p:txBody>
      </p:sp>
    </p:spTree>
    <p:extLst>
      <p:ext uri="{BB962C8B-B14F-4D97-AF65-F5344CB8AC3E}">
        <p14:creationId xmlns:p14="http://schemas.microsoft.com/office/powerpoint/2010/main" val="18273387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BE" dirty="0"/>
              <a:t>Click </a:t>
            </a:r>
            <a:r>
              <a:rPr lang="nl-BE" dirty="0" err="1"/>
              <a:t>to</a:t>
            </a:r>
            <a:r>
              <a:rPr lang="nl-BE" dirty="0"/>
              <a:t> </a:t>
            </a:r>
            <a:r>
              <a:rPr lang="nl-BE" dirty="0" err="1"/>
              <a:t>edit</a:t>
            </a:r>
            <a:r>
              <a:rPr lang="nl-BE" dirty="0"/>
              <a:t> Master </a:t>
            </a:r>
            <a:r>
              <a:rPr lang="nl-BE" dirty="0" err="1"/>
              <a:t>title</a:t>
            </a:r>
            <a:r>
              <a:rPr lang="nl-BE" dirty="0"/>
              <a:t> </a:t>
            </a:r>
            <a:r>
              <a:rPr lang="nl-BE" dirty="0" err="1"/>
              <a:t>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BE" dirty="0"/>
              <a:t>Click </a:t>
            </a:r>
            <a:r>
              <a:rPr lang="nl-BE" dirty="0" err="1"/>
              <a:t>to</a:t>
            </a:r>
            <a:r>
              <a:rPr lang="nl-BE" dirty="0"/>
              <a:t> </a:t>
            </a:r>
            <a:r>
              <a:rPr lang="nl-BE" dirty="0" err="1"/>
              <a:t>edit</a:t>
            </a:r>
            <a:r>
              <a:rPr lang="nl-BE" dirty="0"/>
              <a:t> Master </a:t>
            </a:r>
            <a:r>
              <a:rPr lang="nl-BE" dirty="0" err="1"/>
              <a:t>text</a:t>
            </a:r>
            <a:r>
              <a:rPr lang="nl-BE" dirty="0"/>
              <a:t> </a:t>
            </a:r>
            <a:r>
              <a:rPr lang="nl-BE" dirty="0" err="1"/>
              <a:t>styles</a:t>
            </a:r>
            <a:endParaRPr lang="nl-BE" dirty="0"/>
          </a:p>
          <a:p>
            <a:pPr lvl="1"/>
            <a:r>
              <a:rPr lang="nl-BE" dirty="0"/>
              <a:t>Second level</a:t>
            </a:r>
          </a:p>
          <a:p>
            <a:pPr lvl="2"/>
            <a:r>
              <a:rPr lang="nl-BE" dirty="0" err="1"/>
              <a:t>Third</a:t>
            </a:r>
            <a:r>
              <a:rPr lang="nl-BE" dirty="0"/>
              <a:t> level</a:t>
            </a:r>
          </a:p>
          <a:p>
            <a:pPr lvl="3"/>
            <a:r>
              <a:rPr lang="nl-BE" dirty="0" err="1"/>
              <a:t>Fourth</a:t>
            </a:r>
            <a:r>
              <a:rPr lang="nl-BE" dirty="0"/>
              <a:t> level</a:t>
            </a:r>
          </a:p>
          <a:p>
            <a:pPr lvl="4"/>
            <a:r>
              <a:rPr lang="nl-BE" dirty="0" err="1"/>
              <a:t>Fifth</a:t>
            </a:r>
            <a:r>
              <a:rPr lang="nl-BE" dirty="0"/>
              <a:t>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73AB69-A693-844A-9FE2-ADBA70077A1C}" type="datetimeFigureOut">
              <a:rPr lang="en-US" smtClean="0"/>
              <a:t>3/19/17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1FEE767-6FF2-5C40-A337-DF3531F97BF2}" type="slidenum">
              <a:rPr lang="en-US" smtClean="0"/>
              <a:t>‹#›</a:t>
            </a:fld>
            <a:endParaRPr lang="en-US"/>
          </a:p>
        </p:txBody>
      </p:sp>
      <p:pic>
        <p:nvPicPr>
          <p:cNvPr id="7" name="Picture 14" descr="logo .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59082" y="181895"/>
            <a:ext cx="1504693" cy="474305"/>
          </a:xfrm>
          <a:prstGeom prst="rect">
            <a:avLst/>
          </a:prstGeom>
        </p:spPr>
      </p:pic>
    </p:spTree>
    <p:extLst>
      <p:ext uri="{BB962C8B-B14F-4D97-AF65-F5344CB8AC3E}">
        <p14:creationId xmlns:p14="http://schemas.microsoft.com/office/powerpoint/2010/main" val="385153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gif"/></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gi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7617" y="2378947"/>
            <a:ext cx="8788766" cy="1102519"/>
          </a:xfrm>
        </p:spPr>
        <p:txBody>
          <a:bodyPr>
            <a:noAutofit/>
          </a:bodyPr>
          <a:lstStyle/>
          <a:p>
            <a:r>
              <a:rPr lang="en-GB" sz="3200" b="1" dirty="0" smtClean="0">
                <a:solidFill>
                  <a:srgbClr val="232D6D"/>
                </a:solidFill>
                <a:effectLst>
                  <a:outerShdw blurRad="38100" dist="38100" dir="2700000" algn="tl">
                    <a:srgbClr val="000000">
                      <a:alpha val="43137"/>
                    </a:srgbClr>
                  </a:outerShdw>
                </a:effectLst>
                <a:latin typeface="+mn-lt"/>
              </a:rPr>
              <a:t>HOW BLOCKCHAIN TECHNOLOGY </a:t>
            </a:r>
            <a:br>
              <a:rPr lang="en-GB" sz="3200" b="1" dirty="0" smtClean="0">
                <a:solidFill>
                  <a:srgbClr val="232D6D"/>
                </a:solidFill>
                <a:effectLst>
                  <a:outerShdw blurRad="38100" dist="38100" dir="2700000" algn="tl">
                    <a:srgbClr val="000000">
                      <a:alpha val="43137"/>
                    </a:srgbClr>
                  </a:outerShdw>
                </a:effectLst>
                <a:latin typeface="+mn-lt"/>
              </a:rPr>
            </a:br>
            <a:r>
              <a:rPr lang="en-GB" sz="3200" b="1" dirty="0" smtClean="0">
                <a:solidFill>
                  <a:srgbClr val="232D6D"/>
                </a:solidFill>
                <a:effectLst>
                  <a:outerShdw blurRad="38100" dist="38100" dir="2700000" algn="tl">
                    <a:srgbClr val="000000">
                      <a:alpha val="43137"/>
                    </a:srgbClr>
                  </a:outerShdw>
                </a:effectLst>
                <a:latin typeface="+mn-lt"/>
              </a:rPr>
              <a:t>WILL CHANGE EVERYTHING</a:t>
            </a:r>
            <a:endParaRPr lang="en-GB" sz="3200" b="1" dirty="0">
              <a:solidFill>
                <a:srgbClr val="232D6D"/>
              </a:solidFill>
              <a:effectLst>
                <a:outerShdw blurRad="38100" dist="38100" dir="2700000" algn="tl">
                  <a:srgbClr val="000000">
                    <a:alpha val="43137"/>
                  </a:srgbClr>
                </a:outerShdw>
              </a:effectLst>
              <a:latin typeface="+mn-lt"/>
            </a:endParaRPr>
          </a:p>
        </p:txBody>
      </p:sp>
      <p:sp>
        <p:nvSpPr>
          <p:cNvPr id="5" name="Rectangle 4"/>
          <p:cNvSpPr/>
          <p:nvPr/>
        </p:nvSpPr>
        <p:spPr>
          <a:xfrm>
            <a:off x="6563381" y="0"/>
            <a:ext cx="2580619" cy="10058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Sous-titre 2"/>
          <p:cNvSpPr>
            <a:spLocks noGrp="1"/>
          </p:cNvSpPr>
          <p:nvPr>
            <p:ph type="subTitle" idx="1"/>
          </p:nvPr>
        </p:nvSpPr>
        <p:spPr>
          <a:xfrm>
            <a:off x="1149531" y="4023360"/>
            <a:ext cx="7014755" cy="830617"/>
          </a:xfrm>
        </p:spPr>
        <p:txBody>
          <a:bodyPr>
            <a:normAutofit fontScale="92500" lnSpcReduction="20000"/>
          </a:bodyPr>
          <a:lstStyle/>
          <a:p>
            <a:r>
              <a:rPr lang="fr-BE" sz="2000" dirty="0" smtClean="0"/>
              <a:t>Martin Ruubel, Vice Chairman, ECSO</a:t>
            </a:r>
          </a:p>
          <a:p>
            <a:endParaRPr lang="fr-BE" sz="1600" i="1" dirty="0" smtClean="0"/>
          </a:p>
          <a:p>
            <a:r>
              <a:rPr lang="fr-BE" sz="1600" i="1" dirty="0" smtClean="0"/>
              <a:t>March 2017</a:t>
            </a:r>
            <a:endParaRPr lang="en-GB" sz="1600" i="1" dirty="0"/>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76" t="24813" r="176" b="30167"/>
          <a:stretch/>
        </p:blipFill>
        <p:spPr>
          <a:xfrm>
            <a:off x="2428095" y="465463"/>
            <a:ext cx="4675232" cy="1448448"/>
          </a:xfrm>
          <a:prstGeom prst="rect">
            <a:avLst/>
          </a:prstGeom>
        </p:spPr>
      </p:pic>
      <p:sp>
        <p:nvSpPr>
          <p:cNvPr id="6" name="Rectangle 5"/>
          <p:cNvSpPr/>
          <p:nvPr/>
        </p:nvSpPr>
        <p:spPr>
          <a:xfrm>
            <a:off x="0" y="0"/>
            <a:ext cx="9144000" cy="228600"/>
          </a:xfrm>
          <a:prstGeom prst="rect">
            <a:avLst/>
          </a:prstGeom>
          <a:gradFill flip="none" rotWithShape="1">
            <a:gsLst>
              <a:gs pos="100000">
                <a:srgbClr val="F3003F"/>
              </a:gs>
              <a:gs pos="3000">
                <a:srgbClr val="9E0029">
                  <a:alpha val="77000"/>
                  <a:lumMod val="97000"/>
                </a:srgbClr>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0" y="4953013"/>
            <a:ext cx="9144000" cy="228600"/>
          </a:xfrm>
          <a:prstGeom prst="rect">
            <a:avLst/>
          </a:prstGeom>
          <a:gradFill flip="none" rotWithShape="1">
            <a:gsLst>
              <a:gs pos="0">
                <a:srgbClr val="232D6D">
                  <a:alpha val="86000"/>
                  <a:lumMod val="54000"/>
                </a:srgbClr>
              </a:gs>
              <a:gs pos="100000">
                <a:srgbClr val="0F7894"/>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9057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50789" y="1813682"/>
            <a:ext cx="7768281" cy="1384995"/>
          </a:xfrm>
          <a:prstGeom prst="rect">
            <a:avLst/>
          </a:prstGeom>
          <a:noFill/>
          <a:ln>
            <a:noFill/>
          </a:ln>
          <a:effectLst/>
        </p:spPr>
        <p:txBody>
          <a:bodyPr wrap="square" rtlCol="0">
            <a:spAutoFit/>
          </a:bodyPr>
          <a:lstStyle/>
          <a:p>
            <a:r>
              <a:rPr lang="en-US" sz="2800" b="1" dirty="0" smtClean="0">
                <a:ln w="18415" cmpd="sng">
                  <a:noFill/>
                  <a:prstDash val="solid"/>
                </a:ln>
                <a:solidFill>
                  <a:srgbClr val="DA0037"/>
                </a:solidFill>
                <a:effectLst/>
                <a:cs typeface="Montserrat"/>
              </a:rPr>
              <a:t>RECAP:</a:t>
            </a:r>
          </a:p>
          <a:p>
            <a:r>
              <a:rPr lang="en-US" sz="2800" b="1" dirty="0" smtClean="0">
                <a:ln w="18415" cmpd="sng">
                  <a:noFill/>
                  <a:prstDash val="solid"/>
                </a:ln>
                <a:solidFill>
                  <a:srgbClr val="12599F"/>
                </a:solidFill>
                <a:effectLst/>
                <a:cs typeface="Montserrat"/>
              </a:rPr>
              <a:t>MUST-HAVE CHARACTERISTICS OF </a:t>
            </a:r>
          </a:p>
          <a:p>
            <a:r>
              <a:rPr lang="en-US" sz="2800" b="1" dirty="0" smtClean="0">
                <a:ln w="18415" cmpd="sng">
                  <a:noFill/>
                  <a:prstDash val="solid"/>
                </a:ln>
                <a:solidFill>
                  <a:srgbClr val="12599F"/>
                </a:solidFill>
                <a:cs typeface="Montserrat"/>
              </a:rPr>
              <a:t>TODAY’S </a:t>
            </a:r>
            <a:r>
              <a:rPr lang="en-US" sz="2800" b="1" dirty="0" smtClean="0">
                <a:ln w="18415" cmpd="sng">
                  <a:noFill/>
                  <a:prstDash val="solid"/>
                </a:ln>
                <a:solidFill>
                  <a:srgbClr val="12599F"/>
                </a:solidFill>
                <a:effectLst/>
                <a:cs typeface="Montserrat"/>
              </a:rPr>
              <a:t>BLOCKCHAIN TECHNOLOGY STACK</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10</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1030656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5" y="0"/>
            <a:ext cx="9203457" cy="5143500"/>
          </a:xfrm>
          <a:prstGeom prst="rect">
            <a:avLst/>
          </a:prstGeom>
        </p:spPr>
      </p:pic>
      <p:sp>
        <p:nvSpPr>
          <p:cNvPr id="7" name="Rectangle 6"/>
          <p:cNvSpPr/>
          <p:nvPr/>
        </p:nvSpPr>
        <p:spPr>
          <a:xfrm>
            <a:off x="264341" y="868338"/>
            <a:ext cx="6906926" cy="2907249"/>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a:p>
        </p:txBody>
      </p:sp>
      <p:sp>
        <p:nvSpPr>
          <p:cNvPr id="6" name="TextBox 5"/>
          <p:cNvSpPr txBox="1"/>
          <p:nvPr/>
        </p:nvSpPr>
        <p:spPr>
          <a:xfrm>
            <a:off x="612308" y="1133789"/>
            <a:ext cx="5940892" cy="2415656"/>
          </a:xfrm>
          <a:prstGeom prst="rect">
            <a:avLst/>
          </a:prstGeom>
          <a:noFill/>
        </p:spPr>
        <p:txBody>
          <a:bodyPr wrap="square" lIns="0" tIns="45389" rIns="0" bIns="45389" rtlCol="0">
            <a:noAutofit/>
          </a:bodyPr>
          <a:lstStyle/>
          <a:p>
            <a:pPr>
              <a:lnSpc>
                <a:spcPct val="120000"/>
              </a:lnSpc>
            </a:pPr>
            <a:r>
              <a:rPr lang="en-US" sz="7000" dirty="0">
                <a:solidFill>
                  <a:srgbClr val="FF0000"/>
                </a:solidFill>
                <a:ea typeface="Arial" charset="0"/>
                <a:cs typeface="Arial" charset="0"/>
              </a:rPr>
              <a:t>SCALE</a:t>
            </a:r>
          </a:p>
          <a:p>
            <a:pPr>
              <a:lnSpc>
                <a:spcPct val="120000"/>
              </a:lnSpc>
            </a:pPr>
            <a:r>
              <a:rPr lang="en-US" sz="1600" dirty="0" smtClean="0">
                <a:solidFill>
                  <a:srgbClr val="000000"/>
                </a:solidFill>
                <a:ea typeface="Arial" charset="0"/>
                <a:cs typeface="Arial" charset="0"/>
              </a:rPr>
              <a:t>in order for the blockchain to be able to </a:t>
            </a:r>
            <a:r>
              <a:rPr lang="en-US" sz="1600" dirty="0">
                <a:solidFill>
                  <a:srgbClr val="000000"/>
                </a:solidFill>
                <a:ea typeface="Arial" charset="0"/>
                <a:cs typeface="Arial" charset="0"/>
              </a:rPr>
              <a:t>provide immutability for petabytes of data </a:t>
            </a:r>
            <a:r>
              <a:rPr lang="en-US" sz="1600" dirty="0" smtClean="0">
                <a:solidFill>
                  <a:srgbClr val="000000"/>
                </a:solidFill>
                <a:ea typeface="Arial" charset="0"/>
                <a:cs typeface="Arial" charset="0"/>
              </a:rPr>
              <a:t>- no data should be stored on the blockchain itself! </a:t>
            </a:r>
            <a:endParaRPr lang="en-US" sz="1600" dirty="0">
              <a:solidFill>
                <a:srgbClr val="000000"/>
              </a:solidFill>
              <a:ea typeface="Arial" charset="0"/>
              <a:cs typeface="Arial" charset="0"/>
            </a:endParaRPr>
          </a:p>
        </p:txBody>
      </p:sp>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11</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911062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96868"/>
            <a:ext cx="9144000" cy="6096000"/>
          </a:xfrm>
          <a:prstGeom prst="rect">
            <a:avLst/>
          </a:prstGeom>
        </p:spPr>
      </p:pic>
      <p:sp>
        <p:nvSpPr>
          <p:cNvPr id="7" name="Rectangle 6"/>
          <p:cNvSpPr/>
          <p:nvPr/>
        </p:nvSpPr>
        <p:spPr>
          <a:xfrm>
            <a:off x="206676" y="901290"/>
            <a:ext cx="6906926" cy="3176440"/>
          </a:xfrm>
          <a:prstGeom prst="rect">
            <a:avLst/>
          </a:prstGeom>
          <a:solidFill>
            <a:schemeClr val="tx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a:p>
        </p:txBody>
      </p:sp>
      <p:sp>
        <p:nvSpPr>
          <p:cNvPr id="6" name="TextBox 5"/>
          <p:cNvSpPr txBox="1"/>
          <p:nvPr/>
        </p:nvSpPr>
        <p:spPr>
          <a:xfrm>
            <a:off x="554643" y="1166740"/>
            <a:ext cx="5940892" cy="2663854"/>
          </a:xfrm>
          <a:prstGeom prst="rect">
            <a:avLst/>
          </a:prstGeom>
          <a:noFill/>
        </p:spPr>
        <p:txBody>
          <a:bodyPr wrap="square" lIns="0" tIns="45389" rIns="0" bIns="45389" rtlCol="0">
            <a:noAutofit/>
          </a:bodyPr>
          <a:lstStyle/>
          <a:p>
            <a:pPr>
              <a:lnSpc>
                <a:spcPct val="120000"/>
              </a:lnSpc>
            </a:pPr>
            <a:r>
              <a:rPr lang="en-US" sz="7000" dirty="0" smtClean="0">
                <a:solidFill>
                  <a:srgbClr val="FF0000"/>
                </a:solidFill>
                <a:ea typeface="Arial" charset="0"/>
                <a:cs typeface="Arial" charset="0"/>
              </a:rPr>
              <a:t>FLEXIBILITY</a:t>
            </a:r>
            <a:endParaRPr lang="en-US" sz="7000" dirty="0">
              <a:solidFill>
                <a:srgbClr val="FF0000"/>
              </a:solidFill>
              <a:ea typeface="Arial" charset="0"/>
              <a:cs typeface="Arial" charset="0"/>
            </a:endParaRPr>
          </a:p>
          <a:p>
            <a:pPr>
              <a:lnSpc>
                <a:spcPct val="120000"/>
              </a:lnSpc>
            </a:pPr>
            <a:r>
              <a:rPr lang="en-US" sz="1600" dirty="0" smtClean="0">
                <a:solidFill>
                  <a:schemeClr val="bg1"/>
                </a:solidFill>
                <a:ea typeface="Arial" charset="0"/>
                <a:cs typeface="Arial" charset="0"/>
              </a:rPr>
              <a:t>The blockchain should be data storage agnostic. Each blockchain user should be free to use legacy systems or implement new services based on the appropriate ledger technologies – </a:t>
            </a:r>
            <a:r>
              <a:rPr lang="en-US" sz="1600" dirty="0" err="1" smtClean="0">
                <a:solidFill>
                  <a:schemeClr val="bg1"/>
                </a:solidFill>
                <a:ea typeface="Arial" charset="0"/>
                <a:cs typeface="Arial" charset="0"/>
              </a:rPr>
              <a:t>Hyperledger</a:t>
            </a:r>
            <a:r>
              <a:rPr lang="en-US" sz="1600" dirty="0" smtClean="0">
                <a:solidFill>
                  <a:schemeClr val="bg1"/>
                </a:solidFill>
                <a:ea typeface="Arial" charset="0"/>
                <a:cs typeface="Arial" charset="0"/>
              </a:rPr>
              <a:t>, KSI Ledger, </a:t>
            </a:r>
            <a:r>
              <a:rPr lang="en-US" sz="1600" dirty="0" err="1" smtClean="0">
                <a:solidFill>
                  <a:schemeClr val="bg1"/>
                </a:solidFill>
                <a:ea typeface="Arial" charset="0"/>
                <a:cs typeface="Arial" charset="0"/>
              </a:rPr>
              <a:t>Ethereum</a:t>
            </a:r>
            <a:r>
              <a:rPr lang="en-US" sz="1600" dirty="0" smtClean="0">
                <a:solidFill>
                  <a:schemeClr val="bg1"/>
                </a:solidFill>
                <a:ea typeface="Arial" charset="0"/>
                <a:cs typeface="Arial" charset="0"/>
              </a:rPr>
              <a:t>, etc.</a:t>
            </a:r>
            <a:endParaRPr lang="en-US" sz="1600" b="1" dirty="0">
              <a:solidFill>
                <a:schemeClr val="bg1"/>
              </a:solidFill>
              <a:ea typeface="Arial" charset="0"/>
              <a:cs typeface="Arial" charset="0"/>
            </a:endParaRPr>
          </a:p>
        </p:txBody>
      </p:sp>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12</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886276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66" y="0"/>
            <a:ext cx="9204479" cy="5143500"/>
          </a:xfrm>
          <a:prstGeom prst="rect">
            <a:avLst/>
          </a:prstGeom>
        </p:spPr>
      </p:pic>
      <p:sp>
        <p:nvSpPr>
          <p:cNvPr id="7" name="Rectangle 6"/>
          <p:cNvSpPr/>
          <p:nvPr/>
        </p:nvSpPr>
        <p:spPr>
          <a:xfrm>
            <a:off x="264341" y="1000146"/>
            <a:ext cx="6706729" cy="2772784"/>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dirty="0"/>
          </a:p>
        </p:txBody>
      </p:sp>
      <p:sp>
        <p:nvSpPr>
          <p:cNvPr id="6" name="TextBox 5"/>
          <p:cNvSpPr txBox="1"/>
          <p:nvPr/>
        </p:nvSpPr>
        <p:spPr>
          <a:xfrm>
            <a:off x="612308" y="1133794"/>
            <a:ext cx="6152286" cy="2377158"/>
          </a:xfrm>
          <a:prstGeom prst="rect">
            <a:avLst/>
          </a:prstGeom>
          <a:noFill/>
        </p:spPr>
        <p:txBody>
          <a:bodyPr wrap="square" lIns="0" tIns="45389" rIns="0" bIns="45389" rtlCol="0">
            <a:noAutofit/>
          </a:bodyPr>
          <a:lstStyle/>
          <a:p>
            <a:pPr>
              <a:lnSpc>
                <a:spcPct val="120000"/>
              </a:lnSpc>
            </a:pPr>
            <a:r>
              <a:rPr lang="en-US" sz="7000" dirty="0">
                <a:solidFill>
                  <a:srgbClr val="FF0000"/>
                </a:solidFill>
                <a:ea typeface="Arial" charset="0"/>
                <a:cs typeface="Arial" charset="0"/>
              </a:rPr>
              <a:t>PERFORMANCE</a:t>
            </a:r>
          </a:p>
          <a:p>
            <a:pPr>
              <a:lnSpc>
                <a:spcPct val="120000"/>
              </a:lnSpc>
            </a:pPr>
            <a:r>
              <a:rPr lang="en-US" sz="1600" dirty="0" smtClean="0">
                <a:solidFill>
                  <a:srgbClr val="000000"/>
                </a:solidFill>
                <a:ea typeface="Arial" charset="0"/>
                <a:cs typeface="Arial" charset="0"/>
              </a:rPr>
              <a:t>The blockchain should have a known and constant registration time and a verification time of less than 100 milliseconds. The lessons learned from live production systems tell us that speed is essential for user experience.</a:t>
            </a:r>
            <a:endParaRPr lang="en-US" sz="1600" dirty="0">
              <a:solidFill>
                <a:srgbClr val="000000"/>
              </a:solidFill>
              <a:ea typeface="Arial" charset="0"/>
              <a:cs typeface="Arial" charset="0"/>
            </a:endParaRPr>
          </a:p>
        </p:txBody>
      </p:sp>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8893427" y="561293"/>
            <a:ext cx="301686" cy="246221"/>
          </a:xfrm>
          <a:prstGeom prst="rect">
            <a:avLst/>
          </a:prstGeom>
          <a:solidFill>
            <a:srgbClr val="12599F"/>
          </a:solidFill>
        </p:spPr>
        <p:txBody>
          <a:bodyPr wrap="none">
            <a:spAutoFit/>
          </a:bodyPr>
          <a:lstStyle/>
          <a:p>
            <a:pPr lvl="0"/>
            <a:r>
              <a:rPr lang="en-US" sz="1000">
                <a:solidFill>
                  <a:srgbClr val="FFFFFF"/>
                </a:solidFill>
                <a:latin typeface="Montserrat Ultra Light"/>
                <a:cs typeface="Montserrat Ultra Light"/>
              </a:rPr>
              <a:t>13</a:t>
            </a:r>
          </a:p>
        </p:txBody>
      </p:sp>
    </p:spTree>
    <p:extLst>
      <p:ext uri="{BB962C8B-B14F-4D97-AF65-F5344CB8AC3E}">
        <p14:creationId xmlns:p14="http://schemas.microsoft.com/office/powerpoint/2010/main" val="909278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7931" y="0"/>
            <a:ext cx="9213044" cy="5143500"/>
          </a:xfrm>
          <a:prstGeom prst="rect">
            <a:avLst/>
          </a:prstGeom>
        </p:spPr>
      </p:pic>
      <p:sp>
        <p:nvSpPr>
          <p:cNvPr id="6" name="Rectangle 5"/>
          <p:cNvSpPr/>
          <p:nvPr/>
        </p:nvSpPr>
        <p:spPr>
          <a:xfrm>
            <a:off x="264344" y="1133789"/>
            <a:ext cx="6883708" cy="2651630"/>
          </a:xfrm>
          <a:prstGeom prst="rect">
            <a:avLst/>
          </a:prstGeom>
          <a:solidFill>
            <a:schemeClr val="tx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dirty="0"/>
          </a:p>
        </p:txBody>
      </p:sp>
      <p:sp>
        <p:nvSpPr>
          <p:cNvPr id="4" name="TextBox 3"/>
          <p:cNvSpPr txBox="1"/>
          <p:nvPr/>
        </p:nvSpPr>
        <p:spPr>
          <a:xfrm>
            <a:off x="612308" y="1133794"/>
            <a:ext cx="6038658" cy="2346826"/>
          </a:xfrm>
          <a:prstGeom prst="rect">
            <a:avLst/>
          </a:prstGeom>
          <a:noFill/>
        </p:spPr>
        <p:txBody>
          <a:bodyPr wrap="square" lIns="0" tIns="45389" rIns="0" bIns="45389" rtlCol="0">
            <a:noAutofit/>
          </a:bodyPr>
          <a:lstStyle/>
          <a:p>
            <a:pPr>
              <a:lnSpc>
                <a:spcPct val="120000"/>
              </a:lnSpc>
            </a:pPr>
            <a:r>
              <a:rPr lang="en-US" sz="7000" dirty="0">
                <a:solidFill>
                  <a:srgbClr val="FF0000"/>
                </a:solidFill>
                <a:ea typeface="Arial" charset="0"/>
                <a:cs typeface="Arial" charset="0"/>
              </a:rPr>
              <a:t>SECURITY</a:t>
            </a:r>
          </a:p>
          <a:p>
            <a:pPr>
              <a:lnSpc>
                <a:spcPct val="120000"/>
              </a:lnSpc>
            </a:pPr>
            <a:r>
              <a:rPr lang="en-US" sz="1600" dirty="0" smtClean="0">
                <a:solidFill>
                  <a:schemeClr val="bg1"/>
                </a:solidFill>
                <a:ea typeface="Arial" charset="0"/>
                <a:cs typeface="Arial" charset="0"/>
              </a:rPr>
              <a:t>The blockchain cryptosystem must have a peer reviewed formal security proof - it’s security must not depend on external processes.</a:t>
            </a:r>
            <a:endParaRPr lang="en-US" sz="1600" dirty="0">
              <a:solidFill>
                <a:schemeClr val="bg1"/>
              </a:solidFill>
              <a:ea typeface="Arial" charset="0"/>
              <a:cs typeface="Arial" charset="0"/>
            </a:endParaRPr>
          </a:p>
          <a:p>
            <a:pPr>
              <a:lnSpc>
                <a:spcPct val="120000"/>
              </a:lnSpc>
            </a:pPr>
            <a:endParaRPr lang="en-US" sz="1200" dirty="0">
              <a:solidFill>
                <a:srgbClr val="FFFFFF"/>
              </a:solidFill>
              <a:ea typeface="Arial" charset="0"/>
              <a:cs typeface="Arial" charset="0"/>
            </a:endParaRPr>
          </a:p>
        </p:txBody>
      </p:sp>
      <p:sp>
        <p:nvSpPr>
          <p:cNvPr id="9" name="Rectangle 8"/>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14</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609828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95114" cy="5143501"/>
          </a:xfrm>
          <a:prstGeom prst="rect">
            <a:avLst/>
          </a:prstGeom>
        </p:spPr>
      </p:pic>
      <p:sp>
        <p:nvSpPr>
          <p:cNvPr id="7" name="Rectangle 6"/>
          <p:cNvSpPr/>
          <p:nvPr/>
        </p:nvSpPr>
        <p:spPr>
          <a:xfrm>
            <a:off x="264340" y="868338"/>
            <a:ext cx="7001699" cy="3234105"/>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dirty="0"/>
          </a:p>
        </p:txBody>
      </p:sp>
      <p:sp>
        <p:nvSpPr>
          <p:cNvPr id="6" name="TextBox 5"/>
          <p:cNvSpPr txBox="1"/>
          <p:nvPr/>
        </p:nvSpPr>
        <p:spPr>
          <a:xfrm>
            <a:off x="612307" y="1133793"/>
            <a:ext cx="5935978" cy="2513975"/>
          </a:xfrm>
          <a:prstGeom prst="rect">
            <a:avLst/>
          </a:prstGeom>
          <a:noFill/>
        </p:spPr>
        <p:txBody>
          <a:bodyPr wrap="square" lIns="0" tIns="45389" rIns="0" bIns="45389" rtlCol="0">
            <a:noAutofit/>
          </a:bodyPr>
          <a:lstStyle/>
          <a:p>
            <a:pPr>
              <a:lnSpc>
                <a:spcPct val="120000"/>
              </a:lnSpc>
            </a:pPr>
            <a:r>
              <a:rPr lang="en-US" sz="7000" dirty="0">
                <a:solidFill>
                  <a:srgbClr val="FF0000"/>
                </a:solidFill>
                <a:ea typeface="Arial" charset="0"/>
                <a:cs typeface="Arial" charset="0"/>
              </a:rPr>
              <a:t>LEGACY</a:t>
            </a:r>
          </a:p>
          <a:p>
            <a:pPr>
              <a:lnSpc>
                <a:spcPct val="120000"/>
              </a:lnSpc>
            </a:pPr>
            <a:r>
              <a:rPr lang="en-US" sz="1600" dirty="0" smtClean="0">
                <a:solidFill>
                  <a:srgbClr val="000000"/>
                </a:solidFill>
                <a:ea typeface="Arial" charset="0"/>
                <a:cs typeface="Arial" charset="0"/>
              </a:rPr>
              <a:t>The blockchain must work with legacy systems. It must be possible to take a phased approach to blockchain implementation – integrate legacy systems with blockchain, then build new ledger based processes as necessary.  </a:t>
            </a:r>
            <a:endParaRPr lang="en-US" sz="1600" dirty="0">
              <a:solidFill>
                <a:srgbClr val="000000"/>
              </a:solidFill>
              <a:ea typeface="Arial" charset="0"/>
              <a:cs typeface="Arial" charset="0"/>
            </a:endParaRPr>
          </a:p>
        </p:txBody>
      </p:sp>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15</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1957920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8" y="0"/>
            <a:ext cx="9145228" cy="5143499"/>
          </a:xfrm>
          <a:prstGeom prst="rect">
            <a:avLst/>
          </a:prstGeom>
        </p:spPr>
      </p:pic>
      <p:sp>
        <p:nvSpPr>
          <p:cNvPr id="971" name="Shape 971"/>
          <p:cNvSpPr txBox="1"/>
          <p:nvPr/>
        </p:nvSpPr>
        <p:spPr>
          <a:xfrm>
            <a:off x="300429" y="4711971"/>
            <a:ext cx="245566" cy="273640"/>
          </a:xfrm>
          <a:prstGeom prst="rect">
            <a:avLst/>
          </a:prstGeom>
          <a:noFill/>
          <a:ln>
            <a:noFill/>
          </a:ln>
        </p:spPr>
        <p:txBody>
          <a:bodyPr lIns="0" tIns="0" rIns="0" bIns="0" anchor="ctr" anchorCtr="0">
            <a:noAutofit/>
          </a:bodyPr>
          <a:lstStyle/>
          <a:p>
            <a:pPr>
              <a:buSzPct val="25000"/>
            </a:pPr>
            <a:fld id="{00000000-1234-1234-1234-123412341234}" type="slidenum">
              <a:rPr lang="en-US" sz="500"/>
              <a:pPr>
                <a:buSzPct val="25000"/>
              </a:pPr>
              <a:t>16</a:t>
            </a:fld>
            <a:endParaRPr lang="en-US" sz="500" dirty="0"/>
          </a:p>
        </p:txBody>
      </p:sp>
      <p:sp>
        <p:nvSpPr>
          <p:cNvPr id="7" name="Rectangle 6"/>
          <p:cNvSpPr/>
          <p:nvPr/>
        </p:nvSpPr>
        <p:spPr>
          <a:xfrm>
            <a:off x="264340" y="868338"/>
            <a:ext cx="7711260" cy="3141380"/>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dirty="0"/>
          </a:p>
        </p:txBody>
      </p:sp>
      <p:sp>
        <p:nvSpPr>
          <p:cNvPr id="6" name="TextBox 5"/>
          <p:cNvSpPr txBox="1"/>
          <p:nvPr/>
        </p:nvSpPr>
        <p:spPr>
          <a:xfrm>
            <a:off x="612306" y="1133793"/>
            <a:ext cx="7109293" cy="2875925"/>
          </a:xfrm>
          <a:prstGeom prst="rect">
            <a:avLst/>
          </a:prstGeom>
          <a:noFill/>
        </p:spPr>
        <p:txBody>
          <a:bodyPr wrap="square" lIns="0" tIns="45389" rIns="0" bIns="45389" rtlCol="0">
            <a:noAutofit/>
          </a:bodyPr>
          <a:lstStyle/>
          <a:p>
            <a:pPr>
              <a:lnSpc>
                <a:spcPct val="120000"/>
              </a:lnSpc>
            </a:pPr>
            <a:r>
              <a:rPr lang="en-US" sz="7000" dirty="0" smtClean="0">
                <a:solidFill>
                  <a:srgbClr val="FF0000"/>
                </a:solidFill>
                <a:ea typeface="Arial" charset="0"/>
                <a:cs typeface="Arial" charset="0"/>
              </a:rPr>
              <a:t>RELIABILITY</a:t>
            </a:r>
            <a:endParaRPr lang="en-US" sz="7000" dirty="0">
              <a:solidFill>
                <a:srgbClr val="FF0000"/>
              </a:solidFill>
              <a:ea typeface="Arial" charset="0"/>
              <a:cs typeface="Arial" charset="0"/>
            </a:endParaRPr>
          </a:p>
          <a:p>
            <a:pPr>
              <a:lnSpc>
                <a:spcPct val="120000"/>
              </a:lnSpc>
            </a:pPr>
            <a:r>
              <a:rPr lang="en-US" sz="1600" dirty="0" smtClean="0">
                <a:solidFill>
                  <a:srgbClr val="000000"/>
                </a:solidFill>
                <a:ea typeface="Arial" charset="0"/>
                <a:cs typeface="Arial" charset="0"/>
              </a:rPr>
              <a:t>The blockchain must provide telecom grade service. It must be guaranteed to work with 99.999% availability, resistant to denial of service attacks and proven to continue to function even under constant attack.</a:t>
            </a:r>
            <a:endParaRPr lang="en-US" sz="1600" dirty="0">
              <a:solidFill>
                <a:srgbClr val="000000"/>
              </a:solidFill>
              <a:ea typeface="Arial" charset="0"/>
              <a:cs typeface="Arial" charset="0"/>
            </a:endParaRPr>
          </a:p>
        </p:txBody>
      </p:sp>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16</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1765598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1"/>
            <a:ext cx="9144000" cy="5143501"/>
          </a:xfrm>
          <a:prstGeom prst="rect">
            <a:avLst/>
          </a:prstGeom>
        </p:spPr>
      </p:pic>
      <p:sp>
        <p:nvSpPr>
          <p:cNvPr id="7" name="Rectangle 6"/>
          <p:cNvSpPr/>
          <p:nvPr/>
        </p:nvSpPr>
        <p:spPr>
          <a:xfrm>
            <a:off x="300429" y="763887"/>
            <a:ext cx="6777104" cy="238296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dirty="0"/>
          </a:p>
        </p:txBody>
      </p:sp>
      <p:sp>
        <p:nvSpPr>
          <p:cNvPr id="6" name="TextBox 5"/>
          <p:cNvSpPr txBox="1"/>
          <p:nvPr/>
        </p:nvSpPr>
        <p:spPr>
          <a:xfrm>
            <a:off x="626717" y="732052"/>
            <a:ext cx="6316249" cy="2064559"/>
          </a:xfrm>
          <a:prstGeom prst="rect">
            <a:avLst/>
          </a:prstGeom>
          <a:noFill/>
        </p:spPr>
        <p:txBody>
          <a:bodyPr wrap="square" lIns="0" tIns="45389" rIns="0" bIns="45389" rtlCol="0">
            <a:noAutofit/>
          </a:bodyPr>
          <a:lstStyle/>
          <a:p>
            <a:pPr>
              <a:lnSpc>
                <a:spcPct val="120000"/>
              </a:lnSpc>
            </a:pPr>
            <a:r>
              <a:rPr lang="en-US" sz="7000" dirty="0">
                <a:solidFill>
                  <a:srgbClr val="FF0000"/>
                </a:solidFill>
                <a:ea typeface="Arial" charset="0"/>
                <a:cs typeface="Arial" charset="0"/>
              </a:rPr>
              <a:t>PORTABILITY</a:t>
            </a:r>
          </a:p>
          <a:p>
            <a:pPr>
              <a:lnSpc>
                <a:spcPct val="120000"/>
              </a:lnSpc>
            </a:pPr>
            <a:r>
              <a:rPr lang="en-US" sz="1600" dirty="0" smtClean="0">
                <a:solidFill>
                  <a:srgbClr val="000000"/>
                </a:solidFill>
                <a:ea typeface="Arial" charset="0"/>
                <a:cs typeface="Arial" charset="0"/>
              </a:rPr>
              <a:t>It must be possible to take the data out of one ledger system and use it elsewhere – immutable data must be portable across systems and services. </a:t>
            </a:r>
            <a:endParaRPr lang="en-US" sz="1600" dirty="0">
              <a:solidFill>
                <a:srgbClr val="000000"/>
              </a:solidFill>
              <a:ea typeface="Arial" charset="0"/>
              <a:cs typeface="Arial" charset="0"/>
            </a:endParaRPr>
          </a:p>
        </p:txBody>
      </p:sp>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8893427" y="561293"/>
            <a:ext cx="301686" cy="246221"/>
          </a:xfrm>
          <a:prstGeom prst="rect">
            <a:avLst/>
          </a:prstGeom>
          <a:solidFill>
            <a:srgbClr val="12599F"/>
          </a:solidFill>
        </p:spPr>
        <p:txBody>
          <a:bodyPr wrap="none">
            <a:spAutoFit/>
          </a:bodyPr>
          <a:lstStyle/>
          <a:p>
            <a:pPr lvl="0"/>
            <a:r>
              <a:rPr lang="en-US" sz="1000">
                <a:solidFill>
                  <a:srgbClr val="FFFFFF"/>
                </a:solidFill>
                <a:latin typeface="Montserrat Ultra Light"/>
                <a:cs typeface="Montserrat Ultra Light"/>
              </a:rPr>
              <a:t>13</a:t>
            </a:r>
          </a:p>
        </p:txBody>
      </p:sp>
    </p:spTree>
    <p:extLst>
      <p:ext uri="{BB962C8B-B14F-4D97-AF65-F5344CB8AC3E}">
        <p14:creationId xmlns:p14="http://schemas.microsoft.com/office/powerpoint/2010/main" val="1048114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
            <a:ext cx="9155042" cy="5144040"/>
          </a:xfrm>
          <a:prstGeom prst="rect">
            <a:avLst/>
          </a:prstGeom>
        </p:spPr>
      </p:pic>
      <p:sp>
        <p:nvSpPr>
          <p:cNvPr id="8" name="Rectangle 7"/>
          <p:cNvSpPr/>
          <p:nvPr/>
        </p:nvSpPr>
        <p:spPr>
          <a:xfrm>
            <a:off x="264339" y="1871209"/>
            <a:ext cx="7653481" cy="2386159"/>
          </a:xfrm>
          <a:prstGeom prst="rect">
            <a:avLst/>
          </a:prstGeom>
          <a:solidFill>
            <a:schemeClr val="tx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59" rIns="68517" bIns="34259" spcCol="0" rtlCol="0" anchor="ctr"/>
          <a:lstStyle/>
          <a:p>
            <a:pPr algn="ctr"/>
            <a:endParaRPr lang="en-US" dirty="0"/>
          </a:p>
        </p:txBody>
      </p:sp>
      <p:sp>
        <p:nvSpPr>
          <p:cNvPr id="7" name="TextBox 6"/>
          <p:cNvSpPr txBox="1"/>
          <p:nvPr/>
        </p:nvSpPr>
        <p:spPr>
          <a:xfrm>
            <a:off x="612307" y="1871214"/>
            <a:ext cx="7160093" cy="2199342"/>
          </a:xfrm>
          <a:prstGeom prst="rect">
            <a:avLst/>
          </a:prstGeom>
          <a:noFill/>
        </p:spPr>
        <p:txBody>
          <a:bodyPr wrap="square" lIns="0" tIns="45389" rIns="0" bIns="45389" rtlCol="0">
            <a:noAutofit/>
          </a:bodyPr>
          <a:lstStyle/>
          <a:p>
            <a:pPr>
              <a:lnSpc>
                <a:spcPct val="120000"/>
              </a:lnSpc>
            </a:pPr>
            <a:r>
              <a:rPr lang="en-US" sz="7000" dirty="0">
                <a:solidFill>
                  <a:srgbClr val="FF0000"/>
                </a:solidFill>
                <a:ea typeface="Arial" charset="0"/>
                <a:cs typeface="Arial" charset="0"/>
              </a:rPr>
              <a:t>FUTURE PROOF</a:t>
            </a:r>
          </a:p>
          <a:p>
            <a:pPr>
              <a:lnSpc>
                <a:spcPct val="120000"/>
              </a:lnSpc>
            </a:pPr>
            <a:r>
              <a:rPr lang="en-US" sz="1600" dirty="0">
                <a:solidFill>
                  <a:schemeClr val="bg1"/>
                </a:solidFill>
                <a:ea typeface="Arial" charset="0"/>
                <a:cs typeface="Arial" charset="0"/>
              </a:rPr>
              <a:t>The cryptography behind the technology </a:t>
            </a:r>
            <a:r>
              <a:rPr lang="en-US" sz="1600" dirty="0" smtClean="0">
                <a:solidFill>
                  <a:schemeClr val="bg1"/>
                </a:solidFill>
                <a:ea typeface="Arial" charset="0"/>
                <a:cs typeface="Arial" charset="0"/>
              </a:rPr>
              <a:t>should be </a:t>
            </a:r>
            <a:r>
              <a:rPr lang="en-US" sz="1600" dirty="0">
                <a:solidFill>
                  <a:schemeClr val="bg1"/>
                </a:solidFill>
                <a:ea typeface="Arial" charset="0"/>
                <a:cs typeface="Arial" charset="0"/>
              </a:rPr>
              <a:t>able to withstand attacks by </a:t>
            </a:r>
            <a:r>
              <a:rPr lang="en-US" sz="1600" dirty="0" smtClean="0">
                <a:solidFill>
                  <a:schemeClr val="bg1"/>
                </a:solidFill>
                <a:ea typeface="Arial" charset="0"/>
                <a:cs typeface="Arial" charset="0"/>
              </a:rPr>
              <a:t>tomorrow’s quantum computers.</a:t>
            </a:r>
            <a:endParaRPr lang="en-US" sz="1600" dirty="0">
              <a:solidFill>
                <a:schemeClr val="bg1"/>
              </a:solidFill>
              <a:ea typeface="Arial" charset="0"/>
              <a:cs typeface="Arial" charset="0"/>
            </a:endParaRPr>
          </a:p>
          <a:p>
            <a:pPr>
              <a:lnSpc>
                <a:spcPct val="120000"/>
              </a:lnSpc>
            </a:pPr>
            <a:endParaRPr lang="en-US" sz="2000" dirty="0">
              <a:ea typeface="Arial" charset="0"/>
              <a:cs typeface="Arial" charset="0"/>
            </a:endParaRPr>
          </a:p>
        </p:txBody>
      </p:sp>
      <p:sp>
        <p:nvSpPr>
          <p:cNvPr id="971" name="Shape 971"/>
          <p:cNvSpPr txBox="1"/>
          <p:nvPr/>
        </p:nvSpPr>
        <p:spPr>
          <a:xfrm>
            <a:off x="300429" y="4711971"/>
            <a:ext cx="245566" cy="273640"/>
          </a:xfrm>
          <a:prstGeom prst="rect">
            <a:avLst/>
          </a:prstGeom>
          <a:noFill/>
          <a:ln>
            <a:noFill/>
          </a:ln>
        </p:spPr>
        <p:txBody>
          <a:bodyPr lIns="0" tIns="0" rIns="0" bIns="0" anchor="ctr" anchorCtr="0">
            <a:noAutofit/>
          </a:bodyPr>
          <a:lstStyle/>
          <a:p>
            <a:pPr>
              <a:buSzPct val="25000"/>
            </a:pPr>
            <a:fld id="{00000000-1234-1234-1234-123412341234}" type="slidenum">
              <a:rPr lang="en-US" sz="500"/>
              <a:pPr>
                <a:buSzPct val="25000"/>
              </a:pPr>
              <a:t>18</a:t>
            </a:fld>
            <a:endParaRPr lang="en-US" sz="500" dirty="0"/>
          </a:p>
        </p:txBody>
      </p:sp>
      <p:sp>
        <p:nvSpPr>
          <p:cNvPr id="11" name="Rectangle 10"/>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17</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718695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50789" y="1813682"/>
            <a:ext cx="7768281" cy="954107"/>
          </a:xfrm>
          <a:prstGeom prst="rect">
            <a:avLst/>
          </a:prstGeom>
          <a:noFill/>
          <a:ln>
            <a:noFill/>
          </a:ln>
          <a:effectLst/>
        </p:spPr>
        <p:txBody>
          <a:bodyPr wrap="square" rtlCol="0">
            <a:spAutoFit/>
          </a:bodyPr>
          <a:lstStyle/>
          <a:p>
            <a:r>
              <a:rPr lang="en-US" sz="2800" b="1" dirty="0" smtClean="0">
                <a:ln w="18415" cmpd="sng">
                  <a:noFill/>
                  <a:prstDash val="solid"/>
                </a:ln>
                <a:solidFill>
                  <a:srgbClr val="DA0037"/>
                </a:solidFill>
                <a:effectLst/>
                <a:cs typeface="Montserrat"/>
              </a:rPr>
              <a:t>BLOCKCHAIN:</a:t>
            </a:r>
          </a:p>
          <a:p>
            <a:r>
              <a:rPr lang="en-US" sz="2800" b="1" dirty="0" smtClean="0">
                <a:ln w="18415" cmpd="sng">
                  <a:noFill/>
                  <a:prstDash val="solid"/>
                </a:ln>
                <a:solidFill>
                  <a:srgbClr val="12599F"/>
                </a:solidFill>
                <a:effectLst/>
                <a:cs typeface="Montserrat"/>
              </a:rPr>
              <a:t>SELECTED </a:t>
            </a:r>
            <a:r>
              <a:rPr lang="en-US" sz="2800" b="1" dirty="0" smtClean="0">
                <a:ln w="18415" cmpd="sng">
                  <a:noFill/>
                  <a:prstDash val="solid"/>
                </a:ln>
                <a:solidFill>
                  <a:srgbClr val="12599F"/>
                </a:solidFill>
                <a:effectLst/>
                <a:cs typeface="Montserrat"/>
              </a:rPr>
              <a:t>ENTERPRISE USE </a:t>
            </a:r>
            <a:r>
              <a:rPr lang="en-US" sz="2800" b="1" dirty="0" smtClean="0">
                <a:ln w="18415" cmpd="sng">
                  <a:noFill/>
                  <a:prstDash val="solid"/>
                </a:ln>
                <a:solidFill>
                  <a:srgbClr val="12599F"/>
                </a:solidFill>
                <a:effectLst/>
                <a:cs typeface="Montserrat"/>
              </a:rPr>
              <a:t>CASES</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18</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19950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167716" y="-87981"/>
            <a:ext cx="2320415" cy="9340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3" descr="EU28-candidate_countries_map.emf"/>
          <p:cNvPicPr>
            <a:picLocks noChangeAspect="1"/>
          </p:cNvPicPr>
          <p:nvPr/>
        </p:nvPicPr>
        <p:blipFill rotWithShape="1">
          <a:blip r:embed="rId3">
            <a:extLst>
              <a:ext uri="{28A0092B-C50C-407E-A947-70E740481C1C}">
                <a14:useLocalDpi xmlns:a14="http://schemas.microsoft.com/office/drawing/2010/main" val="0"/>
              </a:ext>
            </a:extLst>
          </a:blip>
          <a:srcRect l="15820" t="16077" b="5105"/>
          <a:stretch/>
        </p:blipFill>
        <p:spPr bwMode="auto">
          <a:xfrm>
            <a:off x="4634190" y="0"/>
            <a:ext cx="7027865"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8893427" y="561293"/>
            <a:ext cx="28084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 </a:t>
            </a:r>
            <a:r>
              <a:rPr lang="en-US" sz="1000" dirty="0" smtClean="0">
                <a:solidFill>
                  <a:srgbClr val="FFFFFF"/>
                </a:solidFill>
                <a:latin typeface="Montserrat Ultra Light"/>
                <a:cs typeface="Montserrat Ultra Light"/>
              </a:rPr>
              <a:t>2</a:t>
            </a:r>
            <a:endParaRPr lang="en-US" sz="1000" dirty="0">
              <a:solidFill>
                <a:srgbClr val="FFFFFF"/>
              </a:solidFill>
              <a:latin typeface="Montserrat Ultra Light"/>
              <a:cs typeface="Montserrat Ultra Light"/>
            </a:endParaRPr>
          </a:p>
        </p:txBody>
      </p:sp>
      <p:sp>
        <p:nvSpPr>
          <p:cNvPr id="8" name="Rectangle 7"/>
          <p:cNvSpPr/>
          <p:nvPr/>
        </p:nvSpPr>
        <p:spPr>
          <a:xfrm>
            <a:off x="266221" y="1216490"/>
            <a:ext cx="8320875" cy="2208297"/>
          </a:xfrm>
          <a:prstGeom prst="rect">
            <a:avLst/>
          </a:prstGeom>
        </p:spPr>
        <p:txBody>
          <a:bodyPr wrap="square">
            <a:spAutoFit/>
          </a:bodyPr>
          <a:lstStyle/>
          <a:p>
            <a:pPr marL="285750" indent="-285750" algn="just">
              <a:spcBef>
                <a:spcPts val="300"/>
              </a:spcBef>
              <a:buFont typeface="Arial" charset="0"/>
              <a:buChar char="•"/>
              <a:tabLst>
                <a:tab pos="540385" algn="l"/>
              </a:tabLst>
            </a:pPr>
            <a:r>
              <a:rPr lang="en-GB" sz="1600" dirty="0" smtClean="0">
                <a:solidFill>
                  <a:schemeClr val="tx2"/>
                </a:solidFill>
                <a:ea typeface="Calibri"/>
              </a:rPr>
              <a:t>28 Member States, 25% of world’s economy, built over past 50 years</a:t>
            </a:r>
          </a:p>
          <a:p>
            <a:pPr marL="285750" indent="-285750" algn="just">
              <a:spcBef>
                <a:spcPts val="300"/>
              </a:spcBef>
              <a:buFont typeface="Arial" charset="0"/>
              <a:buChar char="•"/>
              <a:tabLst>
                <a:tab pos="540385" algn="l"/>
              </a:tabLst>
            </a:pPr>
            <a:endParaRPr lang="en-GB" sz="1200" dirty="0" smtClean="0">
              <a:solidFill>
                <a:schemeClr val="tx2"/>
              </a:solidFill>
              <a:ea typeface="Calibri"/>
            </a:endParaRPr>
          </a:p>
          <a:p>
            <a:pPr marL="285750" indent="-285750" algn="just">
              <a:spcBef>
                <a:spcPts val="300"/>
              </a:spcBef>
              <a:buFont typeface="Arial" charset="0"/>
              <a:buChar char="•"/>
              <a:tabLst>
                <a:tab pos="540385" algn="l"/>
              </a:tabLst>
            </a:pPr>
            <a:r>
              <a:rPr lang="en-GB" sz="1600" dirty="0" smtClean="0">
                <a:solidFill>
                  <a:schemeClr val="tx2"/>
                </a:solidFill>
                <a:ea typeface="Calibri"/>
              </a:rPr>
              <a:t>Free </a:t>
            </a:r>
            <a:r>
              <a:rPr lang="en-GB" sz="1600" dirty="0">
                <a:solidFill>
                  <a:schemeClr val="tx2"/>
                </a:solidFill>
                <a:ea typeface="Calibri"/>
              </a:rPr>
              <a:t>movement of people, goods, services, and </a:t>
            </a:r>
            <a:r>
              <a:rPr lang="en-GB" sz="1600" dirty="0" smtClean="0">
                <a:solidFill>
                  <a:schemeClr val="tx2"/>
                </a:solidFill>
                <a:ea typeface="Calibri"/>
              </a:rPr>
              <a:t>capital</a:t>
            </a:r>
          </a:p>
          <a:p>
            <a:pPr marL="285750" indent="-285750" algn="just">
              <a:spcBef>
                <a:spcPts val="300"/>
              </a:spcBef>
              <a:buFont typeface="Arial" charset="0"/>
              <a:buChar char="•"/>
              <a:tabLst>
                <a:tab pos="540385" algn="l"/>
              </a:tabLst>
            </a:pPr>
            <a:r>
              <a:rPr lang="en-GB" sz="1600" dirty="0" smtClean="0">
                <a:solidFill>
                  <a:schemeClr val="tx2"/>
                </a:solidFill>
                <a:ea typeface="Calibri"/>
              </a:rPr>
              <a:t>Common external (cyber)security threats</a:t>
            </a:r>
          </a:p>
          <a:p>
            <a:pPr marL="285750" indent="-285750" algn="just">
              <a:spcBef>
                <a:spcPts val="300"/>
              </a:spcBef>
              <a:buFont typeface="Arial" charset="0"/>
              <a:buChar char="•"/>
              <a:tabLst>
                <a:tab pos="540385" algn="l"/>
              </a:tabLst>
            </a:pPr>
            <a:endParaRPr lang="en-GB" sz="1200" dirty="0">
              <a:solidFill>
                <a:schemeClr val="tx2"/>
              </a:solidFill>
              <a:ea typeface="Calibri"/>
            </a:endParaRPr>
          </a:p>
          <a:p>
            <a:pPr marL="285750" indent="-285750" algn="just">
              <a:spcBef>
                <a:spcPts val="300"/>
              </a:spcBef>
              <a:buFont typeface="Arial" charset="0"/>
              <a:buChar char="•"/>
              <a:tabLst>
                <a:tab pos="540385" algn="l"/>
              </a:tabLst>
            </a:pPr>
            <a:r>
              <a:rPr lang="en-GB" sz="1600" dirty="0" smtClean="0">
                <a:solidFill>
                  <a:schemeClr val="tx2"/>
                </a:solidFill>
                <a:ea typeface="Calibri"/>
              </a:rPr>
              <a:t>Uneven level of cyber experience and knowhow</a:t>
            </a:r>
          </a:p>
          <a:p>
            <a:pPr marL="285750" indent="-285750" algn="just">
              <a:spcBef>
                <a:spcPts val="300"/>
              </a:spcBef>
              <a:buFont typeface="Arial" charset="0"/>
              <a:buChar char="•"/>
              <a:tabLst>
                <a:tab pos="540385" algn="l"/>
              </a:tabLst>
            </a:pPr>
            <a:r>
              <a:rPr lang="en-GB" sz="1600" dirty="0" smtClean="0">
                <a:solidFill>
                  <a:schemeClr val="tx2"/>
                </a:solidFill>
                <a:ea typeface="Calibri"/>
              </a:rPr>
              <a:t>Complicated and slow decision-making process</a:t>
            </a:r>
          </a:p>
          <a:p>
            <a:pPr marL="285750" indent="-285750" algn="just">
              <a:spcBef>
                <a:spcPts val="300"/>
              </a:spcBef>
              <a:buFont typeface="Arial" charset="0"/>
              <a:buChar char="•"/>
              <a:tabLst>
                <a:tab pos="540385" algn="l"/>
              </a:tabLst>
            </a:pPr>
            <a:r>
              <a:rPr lang="en-GB" sz="1600" dirty="0" smtClean="0">
                <a:solidFill>
                  <a:schemeClr val="tx2"/>
                </a:solidFill>
                <a:ea typeface="Calibri"/>
              </a:rPr>
              <a:t>No automatic trust between the Member States</a:t>
            </a:r>
          </a:p>
        </p:txBody>
      </p:sp>
      <p:sp>
        <p:nvSpPr>
          <p:cNvPr id="2" name="Rectangle 1"/>
          <p:cNvSpPr/>
          <p:nvPr/>
        </p:nvSpPr>
        <p:spPr>
          <a:xfrm>
            <a:off x="4485107" y="0"/>
            <a:ext cx="1288025" cy="9340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241506" y="50784"/>
            <a:ext cx="5531625" cy="954107"/>
          </a:xfrm>
          <a:prstGeom prst="rect">
            <a:avLst/>
          </a:prstGeom>
          <a:noFill/>
          <a:ln>
            <a:noFill/>
          </a:ln>
          <a:effectLst/>
        </p:spPr>
        <p:txBody>
          <a:bodyPr wrap="square" rtlCol="0">
            <a:spAutoFit/>
          </a:bodyPr>
          <a:lstStyle/>
          <a:p>
            <a:r>
              <a:rPr lang="en-US" sz="2800" b="1" dirty="0" smtClean="0">
                <a:ln w="18415" cmpd="sng">
                  <a:noFill/>
                  <a:prstDash val="solid"/>
                </a:ln>
                <a:solidFill>
                  <a:srgbClr val="12599F"/>
                </a:solidFill>
                <a:effectLst/>
                <a:cs typeface="Montserrat"/>
              </a:rPr>
              <a:t>EUROPEAN UNION </a:t>
            </a:r>
            <a:r>
              <a:rPr lang="en-US" sz="2800" b="1" dirty="0" smtClean="0">
                <a:ln w="18415" cmpd="sng">
                  <a:noFill/>
                  <a:prstDash val="solid"/>
                </a:ln>
                <a:solidFill>
                  <a:srgbClr val="12599F"/>
                </a:solidFill>
                <a:effectLst/>
                <a:cs typeface="Montserrat"/>
              </a:rPr>
              <a:t>AND </a:t>
            </a:r>
            <a:endParaRPr lang="en-US" sz="2800" b="1" dirty="0" smtClean="0">
              <a:ln w="18415" cmpd="sng">
                <a:noFill/>
                <a:prstDash val="solid"/>
              </a:ln>
              <a:solidFill>
                <a:srgbClr val="12599F"/>
              </a:solidFill>
              <a:effectLst/>
              <a:cs typeface="Montserrat"/>
            </a:endParaRPr>
          </a:p>
          <a:p>
            <a:r>
              <a:rPr lang="en-US" sz="2800" b="1" dirty="0" smtClean="0">
                <a:ln w="18415" cmpd="sng">
                  <a:noFill/>
                  <a:prstDash val="solid"/>
                </a:ln>
                <a:solidFill>
                  <a:srgbClr val="12599F"/>
                </a:solidFill>
                <a:effectLst/>
                <a:cs typeface="Montserrat"/>
              </a:rPr>
              <a:t>CHALLENGES IN CYBERSECURITY</a:t>
            </a:r>
          </a:p>
        </p:txBody>
      </p:sp>
      <p:sp>
        <p:nvSpPr>
          <p:cNvPr id="9" name="Rectangle 8"/>
          <p:cNvSpPr/>
          <p:nvPr/>
        </p:nvSpPr>
        <p:spPr>
          <a:xfrm>
            <a:off x="-1" y="3696930"/>
            <a:ext cx="4426665" cy="149735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3" tIns="45688" rIns="91383" bIns="45688" rtlCol="0" anchor="ctr"/>
          <a:lstStyle/>
          <a:p>
            <a:endParaRPr lang="en-US" sz="1200" dirty="0" smtClean="0">
              <a:latin typeface="Calibri" charset="0"/>
              <a:ea typeface="Calibri" charset="0"/>
              <a:cs typeface="Calibri" charset="0"/>
            </a:endParaRPr>
          </a:p>
        </p:txBody>
      </p:sp>
      <p:sp>
        <p:nvSpPr>
          <p:cNvPr id="15" name="TextBox 14"/>
          <p:cNvSpPr txBox="1"/>
          <p:nvPr/>
        </p:nvSpPr>
        <p:spPr>
          <a:xfrm>
            <a:off x="201120" y="3896686"/>
            <a:ext cx="4074316" cy="1015663"/>
          </a:xfrm>
          <a:prstGeom prst="rect">
            <a:avLst/>
          </a:prstGeom>
          <a:noFill/>
        </p:spPr>
        <p:txBody>
          <a:bodyPr wrap="square" rtlCol="0">
            <a:spAutoFit/>
          </a:bodyPr>
          <a:lstStyle/>
          <a:p>
            <a:r>
              <a:rPr lang="en-GB" sz="2000" dirty="0" smtClean="0">
                <a:solidFill>
                  <a:srgbClr val="FF0000"/>
                </a:solidFill>
              </a:rPr>
              <a:t>HOW TO HARNESS COMBINED</a:t>
            </a:r>
          </a:p>
          <a:p>
            <a:r>
              <a:rPr lang="en-GB" sz="2000" dirty="0" smtClean="0">
                <a:solidFill>
                  <a:srgbClr val="FF0000"/>
                </a:solidFill>
              </a:rPr>
              <a:t>EUROPEAN STRENGTHS TO PERSEVERE AND SUCCEED IN CYBER?</a:t>
            </a:r>
            <a:endParaRPr lang="en-GB" sz="2000" dirty="0">
              <a:solidFill>
                <a:srgbClr val="FF0000"/>
              </a:solidFill>
            </a:endParaRPr>
          </a:p>
        </p:txBody>
      </p:sp>
    </p:spTree>
    <p:extLst>
      <p:ext uri="{BB962C8B-B14F-4D97-AF65-F5344CB8AC3E}">
        <p14:creationId xmlns:p14="http://schemas.microsoft.com/office/powerpoint/2010/main" val="1038023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90440" y="-571641"/>
            <a:ext cx="8854168" cy="5143500"/>
          </a:xfrm>
          <a:prstGeom prst="rect">
            <a:avLst/>
          </a:prstGeom>
        </p:spPr>
      </p:pic>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libri" charset="0"/>
              <a:ea typeface="Calibri" charset="0"/>
              <a:cs typeface="Calibri" charset="0"/>
            </a:endParaRPr>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libri" charset="0"/>
              <a:ea typeface="Calibri" charset="0"/>
              <a:cs typeface="Calibri" charset="0"/>
            </a:endParaRPr>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a:ln w="18415" cmpd="sng">
                  <a:noFill/>
                  <a:prstDash val="solid"/>
                </a:ln>
                <a:solidFill>
                  <a:srgbClr val="12599F"/>
                </a:solidFill>
                <a:cs typeface="Montserrat"/>
              </a:rPr>
              <a:t>BLOCKCHAIN USE CASES</a:t>
            </a:r>
          </a:p>
          <a:p>
            <a:r>
              <a:rPr lang="en-US" sz="2800" b="1" dirty="0" smtClean="0">
                <a:ln w="18415" cmpd="sng">
                  <a:noFill/>
                  <a:prstDash val="solid"/>
                </a:ln>
                <a:solidFill>
                  <a:srgbClr val="DA0037"/>
                </a:solidFill>
                <a:latin typeface="Calibri" charset="0"/>
                <a:ea typeface="Calibri" charset="0"/>
                <a:cs typeface="Calibri" charset="0"/>
              </a:rPr>
              <a:t>COMPLIANCE</a:t>
            </a:r>
            <a:endParaRPr lang="en-US" sz="2800" b="1" dirty="0">
              <a:ln w="18415" cmpd="sng">
                <a:noFill/>
                <a:prstDash val="solid"/>
              </a:ln>
              <a:solidFill>
                <a:srgbClr val="DA0037"/>
              </a:solidFill>
              <a:latin typeface="Calibri" charset="0"/>
              <a:ea typeface="Calibri" charset="0"/>
              <a:cs typeface="Calibri" charset="0"/>
            </a:endParaRPr>
          </a:p>
        </p:txBody>
      </p:sp>
      <p:sp>
        <p:nvSpPr>
          <p:cNvPr id="7" name="Rectangle 6"/>
          <p:cNvSpPr/>
          <p:nvPr/>
        </p:nvSpPr>
        <p:spPr>
          <a:xfrm>
            <a:off x="8893427" y="561293"/>
            <a:ext cx="316112" cy="246221"/>
          </a:xfrm>
          <a:prstGeom prst="rect">
            <a:avLst/>
          </a:prstGeom>
          <a:solidFill>
            <a:srgbClr val="12599F"/>
          </a:solidFill>
        </p:spPr>
        <p:txBody>
          <a:bodyPr wrap="none">
            <a:spAutoFit/>
          </a:bodyPr>
          <a:lstStyle/>
          <a:p>
            <a:pPr lvl="0"/>
            <a:r>
              <a:rPr lang="en-US" sz="1000" dirty="0" smtClean="0">
                <a:solidFill>
                  <a:srgbClr val="FFFFFF"/>
                </a:solidFill>
                <a:latin typeface="Calibri" charset="0"/>
                <a:ea typeface="Calibri" charset="0"/>
                <a:cs typeface="Calibri" charset="0"/>
              </a:rPr>
              <a:t>19</a:t>
            </a:r>
            <a:endParaRPr lang="en-US" sz="1000" dirty="0">
              <a:solidFill>
                <a:srgbClr val="FFFFFF"/>
              </a:solidFill>
              <a:latin typeface="Calibri" charset="0"/>
              <a:ea typeface="Calibri" charset="0"/>
              <a:cs typeface="Calibri" charset="0"/>
            </a:endParaRPr>
          </a:p>
        </p:txBody>
      </p:sp>
      <p:sp>
        <p:nvSpPr>
          <p:cNvPr id="97" name="Rectangle 96"/>
          <p:cNvSpPr/>
          <p:nvPr/>
        </p:nvSpPr>
        <p:spPr>
          <a:xfrm>
            <a:off x="275880" y="1480325"/>
            <a:ext cx="4489551" cy="3046988"/>
          </a:xfrm>
          <a:prstGeom prst="rect">
            <a:avLst/>
          </a:prstGeom>
        </p:spPr>
        <p:txBody>
          <a:bodyPr wrap="square">
            <a:spAutoFit/>
          </a:bodyPr>
          <a:lstStyle/>
          <a:p>
            <a:r>
              <a:rPr lang="en-US" sz="1400" dirty="0">
                <a:solidFill>
                  <a:srgbClr val="12599F"/>
                </a:solidFill>
              </a:rPr>
              <a:t>B</a:t>
            </a:r>
            <a:r>
              <a:rPr lang="en-US" sz="1400" dirty="0" smtClean="0">
                <a:solidFill>
                  <a:srgbClr val="12599F"/>
                </a:solidFill>
              </a:rPr>
              <a:t>lockchain technology provides </a:t>
            </a:r>
            <a:r>
              <a:rPr lang="en-US" sz="1400" dirty="0">
                <a:solidFill>
                  <a:srgbClr val="12599F"/>
                </a:solidFill>
              </a:rPr>
              <a:t>fundamental means to independently </a:t>
            </a:r>
            <a:r>
              <a:rPr lang="en-US" sz="1400" dirty="0">
                <a:solidFill>
                  <a:srgbClr val="DA0037"/>
                </a:solidFill>
              </a:rPr>
              <a:t>tag</a:t>
            </a:r>
            <a:r>
              <a:rPr lang="en-US" sz="1400" dirty="0">
                <a:solidFill>
                  <a:srgbClr val="12599F"/>
                </a:solidFill>
              </a:rPr>
              <a:t>, </a:t>
            </a:r>
            <a:r>
              <a:rPr lang="en-US" sz="1400" dirty="0">
                <a:solidFill>
                  <a:srgbClr val="DA0037"/>
                </a:solidFill>
              </a:rPr>
              <a:t>track</a:t>
            </a:r>
            <a:r>
              <a:rPr lang="en-US" sz="1400" dirty="0">
                <a:solidFill>
                  <a:srgbClr val="12599F"/>
                </a:solidFill>
              </a:rPr>
              <a:t>, </a:t>
            </a:r>
            <a:r>
              <a:rPr lang="en-US" sz="1400" dirty="0">
                <a:solidFill>
                  <a:srgbClr val="DA0037"/>
                </a:solidFill>
              </a:rPr>
              <a:t>locate</a:t>
            </a:r>
            <a:r>
              <a:rPr lang="en-US" sz="1400" dirty="0">
                <a:solidFill>
                  <a:srgbClr val="12599F"/>
                </a:solidFill>
              </a:rPr>
              <a:t> and </a:t>
            </a:r>
            <a:r>
              <a:rPr lang="en-US" sz="1400" dirty="0">
                <a:solidFill>
                  <a:srgbClr val="DA0037"/>
                </a:solidFill>
              </a:rPr>
              <a:t>authenticate</a:t>
            </a:r>
            <a:r>
              <a:rPr lang="en-US" sz="1400" dirty="0">
                <a:solidFill>
                  <a:srgbClr val="12599F"/>
                </a:solidFill>
              </a:rPr>
              <a:t> the state of digital assets, regardless of the asset’s type, location or </a:t>
            </a:r>
            <a:r>
              <a:rPr lang="en-US" sz="1400" dirty="0" smtClean="0">
                <a:solidFill>
                  <a:srgbClr val="12599F"/>
                </a:solidFill>
              </a:rPr>
              <a:t>scale, </a:t>
            </a:r>
            <a:r>
              <a:rPr lang="en-US" sz="1400" dirty="0" smtClean="0">
                <a:solidFill>
                  <a:srgbClr val="DA0037"/>
                </a:solidFill>
              </a:rPr>
              <a:t>without revealing </a:t>
            </a:r>
            <a:r>
              <a:rPr lang="en-US" sz="1400" dirty="0" smtClean="0">
                <a:solidFill>
                  <a:srgbClr val="12599F"/>
                </a:solidFill>
              </a:rPr>
              <a:t>the underlying data. </a:t>
            </a:r>
          </a:p>
          <a:p>
            <a:endParaRPr lang="en-US" sz="800" dirty="0">
              <a:solidFill>
                <a:srgbClr val="12599F"/>
              </a:solidFill>
            </a:endParaRPr>
          </a:p>
          <a:p>
            <a:r>
              <a:rPr lang="en-US" sz="1400" b="1" dirty="0" smtClean="0">
                <a:solidFill>
                  <a:srgbClr val="DA0037"/>
                </a:solidFill>
              </a:rPr>
              <a:t>This </a:t>
            </a:r>
            <a:r>
              <a:rPr lang="en-US" sz="1400" b="1" dirty="0">
                <a:solidFill>
                  <a:srgbClr val="DA0037"/>
                </a:solidFill>
              </a:rPr>
              <a:t>capability has never been possible before.</a:t>
            </a:r>
          </a:p>
          <a:p>
            <a:endParaRPr lang="en-US" sz="800" dirty="0" smtClean="0">
              <a:solidFill>
                <a:srgbClr val="12599F"/>
              </a:solidFill>
            </a:endParaRPr>
          </a:p>
          <a:p>
            <a:r>
              <a:rPr lang="en-US" sz="1400" dirty="0" smtClean="0">
                <a:solidFill>
                  <a:srgbClr val="12599F"/>
                </a:solidFill>
              </a:rPr>
              <a:t>Without </a:t>
            </a:r>
            <a:r>
              <a:rPr lang="en-US" sz="1400" dirty="0">
                <a:solidFill>
                  <a:srgbClr val="12599F"/>
                </a:solidFill>
              </a:rPr>
              <a:t>putting excessive burden to the regulators or subjects of the regulations, B</a:t>
            </a:r>
            <a:r>
              <a:rPr lang="en-US" sz="1400" dirty="0" smtClean="0">
                <a:solidFill>
                  <a:srgbClr val="12599F"/>
                </a:solidFill>
              </a:rPr>
              <a:t>lockchain </a:t>
            </a:r>
            <a:r>
              <a:rPr lang="en-US" sz="1400" dirty="0">
                <a:solidFill>
                  <a:srgbClr val="12599F"/>
                </a:solidFill>
              </a:rPr>
              <a:t>integration enables to achieve </a:t>
            </a:r>
            <a:r>
              <a:rPr lang="en-US" sz="1400" dirty="0" smtClean="0">
                <a:solidFill>
                  <a:srgbClr val="DA0037"/>
                </a:solidFill>
              </a:rPr>
              <a:t>verifiable self-certification</a:t>
            </a:r>
            <a:r>
              <a:rPr lang="en-US" sz="1400" dirty="0" smtClean="0">
                <a:solidFill>
                  <a:srgbClr val="12599F"/>
                </a:solidFill>
              </a:rPr>
              <a:t> and:</a:t>
            </a:r>
          </a:p>
          <a:p>
            <a:pPr marL="285750" indent="-285750">
              <a:buFont typeface="Arial" charset="0"/>
              <a:buChar char="•"/>
            </a:pPr>
            <a:endParaRPr lang="en-US" sz="800" dirty="0">
              <a:solidFill>
                <a:srgbClr val="12599F"/>
              </a:solidFill>
            </a:endParaRPr>
          </a:p>
          <a:p>
            <a:pPr marL="285750" indent="-285750">
              <a:buFont typeface="Arial" charset="0"/>
              <a:buChar char="•"/>
            </a:pPr>
            <a:r>
              <a:rPr lang="en-US" sz="1400" dirty="0" smtClean="0">
                <a:solidFill>
                  <a:srgbClr val="12599F"/>
                </a:solidFill>
              </a:rPr>
              <a:t>Assure compliance </a:t>
            </a:r>
            <a:r>
              <a:rPr lang="en-US" sz="1400" dirty="0">
                <a:solidFill>
                  <a:srgbClr val="12599F"/>
                </a:solidFill>
              </a:rPr>
              <a:t>with </a:t>
            </a:r>
            <a:r>
              <a:rPr lang="en-US" sz="1400" dirty="0" smtClean="0">
                <a:solidFill>
                  <a:srgbClr val="DA0037"/>
                </a:solidFill>
              </a:rPr>
              <a:t>KYC / AML </a:t>
            </a:r>
            <a:r>
              <a:rPr lang="en-US" sz="1400" dirty="0" smtClean="0">
                <a:solidFill>
                  <a:srgbClr val="12599F"/>
                </a:solidFill>
              </a:rPr>
              <a:t>rules</a:t>
            </a:r>
          </a:p>
          <a:p>
            <a:pPr marL="285750" indent="-285750">
              <a:buFont typeface="Arial" charset="0"/>
              <a:buChar char="•"/>
            </a:pPr>
            <a:r>
              <a:rPr lang="en-US" sz="1400" dirty="0" smtClean="0">
                <a:solidFill>
                  <a:srgbClr val="12599F"/>
                </a:solidFill>
              </a:rPr>
              <a:t>Assure compliance </a:t>
            </a:r>
            <a:r>
              <a:rPr lang="en-US" sz="1400" dirty="0">
                <a:solidFill>
                  <a:srgbClr val="12599F"/>
                </a:solidFill>
              </a:rPr>
              <a:t>with </a:t>
            </a:r>
            <a:r>
              <a:rPr lang="en-US" sz="1400" dirty="0">
                <a:solidFill>
                  <a:srgbClr val="DA0037"/>
                </a:solidFill>
              </a:rPr>
              <a:t>Data Residency </a:t>
            </a:r>
            <a:r>
              <a:rPr lang="en-US" sz="1400" dirty="0">
                <a:solidFill>
                  <a:srgbClr val="12599F"/>
                </a:solidFill>
              </a:rPr>
              <a:t>rules.</a:t>
            </a:r>
          </a:p>
          <a:p>
            <a:pPr marL="285750" indent="-285750">
              <a:buFont typeface="Arial" charset="0"/>
              <a:buChar char="•"/>
            </a:pPr>
            <a:r>
              <a:rPr lang="en-US" sz="1400" dirty="0" smtClean="0">
                <a:solidFill>
                  <a:srgbClr val="12599F"/>
                </a:solidFill>
              </a:rPr>
              <a:t>Assure  </a:t>
            </a:r>
            <a:r>
              <a:rPr lang="en-US" sz="1400" dirty="0">
                <a:solidFill>
                  <a:srgbClr val="12599F"/>
                </a:solidFill>
              </a:rPr>
              <a:t>compliance with </a:t>
            </a:r>
            <a:r>
              <a:rPr lang="en-US" sz="1400" dirty="0">
                <a:solidFill>
                  <a:srgbClr val="DA0037"/>
                </a:solidFill>
              </a:rPr>
              <a:t>Privacy</a:t>
            </a:r>
            <a:r>
              <a:rPr lang="en-US" sz="1400" dirty="0">
                <a:solidFill>
                  <a:srgbClr val="12599F"/>
                </a:solidFill>
              </a:rPr>
              <a:t> </a:t>
            </a:r>
            <a:r>
              <a:rPr lang="en-US" sz="1400" dirty="0" smtClean="0">
                <a:solidFill>
                  <a:srgbClr val="12599F"/>
                </a:solidFill>
              </a:rPr>
              <a:t>rules</a:t>
            </a:r>
          </a:p>
          <a:p>
            <a:pPr marL="285750" indent="-285750">
              <a:buFont typeface="Arial" charset="0"/>
              <a:buChar char="•"/>
            </a:pPr>
            <a:r>
              <a:rPr lang="en-US" sz="1400" dirty="0" smtClean="0">
                <a:solidFill>
                  <a:srgbClr val="DA0037"/>
                </a:solidFill>
              </a:rPr>
              <a:t>Independently </a:t>
            </a:r>
            <a:r>
              <a:rPr lang="en-US" sz="1400" dirty="0">
                <a:solidFill>
                  <a:srgbClr val="DA0037"/>
                </a:solidFill>
              </a:rPr>
              <a:t>audit </a:t>
            </a:r>
            <a:r>
              <a:rPr lang="en-US" sz="1400" dirty="0">
                <a:solidFill>
                  <a:srgbClr val="12599F"/>
                </a:solidFill>
              </a:rPr>
              <a:t>Service Provider behaviors</a:t>
            </a:r>
            <a:r>
              <a:rPr lang="en-US" sz="1400" dirty="0" smtClean="0">
                <a:solidFill>
                  <a:srgbClr val="12599F"/>
                </a:solidFill>
              </a:rPr>
              <a:t>.</a:t>
            </a:r>
            <a:endParaRPr lang="en-US" sz="1400" dirty="0">
              <a:solidFill>
                <a:srgbClr val="12599F"/>
              </a:solidFill>
            </a:endParaRPr>
          </a:p>
        </p:txBody>
      </p:sp>
      <p:cxnSp>
        <p:nvCxnSpPr>
          <p:cNvPr id="5" name="Straight Connector 4"/>
          <p:cNvCxnSpPr/>
          <p:nvPr/>
        </p:nvCxnSpPr>
        <p:spPr>
          <a:xfrm>
            <a:off x="6462346" y="4220307"/>
            <a:ext cx="0" cy="369136"/>
          </a:xfrm>
          <a:prstGeom prst="line">
            <a:avLst/>
          </a:prstGeom>
          <a:ln w="12700">
            <a:solidFill>
              <a:srgbClr val="DA0037"/>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8830407" y="1946028"/>
            <a:ext cx="0" cy="2775439"/>
          </a:xfrm>
          <a:prstGeom prst="line">
            <a:avLst/>
          </a:prstGeom>
          <a:ln w="12700">
            <a:solidFill>
              <a:srgbClr val="DA0037"/>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5342792" y="1557561"/>
            <a:ext cx="0" cy="3243786"/>
          </a:xfrm>
          <a:prstGeom prst="line">
            <a:avLst/>
          </a:prstGeom>
          <a:ln w="12700">
            <a:solidFill>
              <a:srgbClr val="DA0037"/>
            </a:solidFill>
            <a:prstDash val="sysDot"/>
          </a:ln>
          <a:effectLst/>
        </p:spPr>
        <p:style>
          <a:lnRef idx="2">
            <a:schemeClr val="accent1"/>
          </a:lnRef>
          <a:fillRef idx="0">
            <a:schemeClr val="accent1"/>
          </a:fillRef>
          <a:effectRef idx="1">
            <a:schemeClr val="accent1"/>
          </a:effectRef>
          <a:fontRef idx="minor">
            <a:schemeClr val="tx1"/>
          </a:fontRef>
        </p:style>
      </p:cxnSp>
      <p:pic>
        <p:nvPicPr>
          <p:cNvPr id="98" name="Picture 97"/>
          <p:cNvPicPr>
            <a:picLocks noChangeAspect="1"/>
          </p:cNvPicPr>
          <p:nvPr/>
        </p:nvPicPr>
        <p:blipFill>
          <a:blip r:embed="rId4"/>
          <a:stretch>
            <a:fillRect/>
          </a:stretch>
        </p:blipFill>
        <p:spPr>
          <a:xfrm>
            <a:off x="4574590" y="4448771"/>
            <a:ext cx="2585701" cy="423808"/>
          </a:xfrm>
          <a:prstGeom prst="rect">
            <a:avLst/>
          </a:prstGeom>
        </p:spPr>
      </p:pic>
      <p:pic>
        <p:nvPicPr>
          <p:cNvPr id="99" name="Picture 98"/>
          <p:cNvPicPr>
            <a:picLocks noChangeAspect="1"/>
          </p:cNvPicPr>
          <p:nvPr/>
        </p:nvPicPr>
        <p:blipFill>
          <a:blip r:embed="rId4"/>
          <a:stretch>
            <a:fillRect/>
          </a:stretch>
        </p:blipFill>
        <p:spPr>
          <a:xfrm>
            <a:off x="7024674" y="4448771"/>
            <a:ext cx="2585701" cy="423808"/>
          </a:xfrm>
          <a:prstGeom prst="rect">
            <a:avLst/>
          </a:prstGeom>
        </p:spPr>
      </p:pic>
      <p:sp>
        <p:nvSpPr>
          <p:cNvPr id="102" name="TextBox 101"/>
          <p:cNvSpPr txBox="1"/>
          <p:nvPr/>
        </p:nvSpPr>
        <p:spPr>
          <a:xfrm>
            <a:off x="8145529" y="4891844"/>
            <a:ext cx="914145" cy="207646"/>
          </a:xfrm>
          <a:prstGeom prst="rect">
            <a:avLst/>
          </a:prstGeom>
          <a:noFill/>
        </p:spPr>
        <p:txBody>
          <a:bodyPr wrap="none" lIns="68477" tIns="34239" rIns="68477" bIns="34239" rtlCol="0">
            <a:spAutoFit/>
          </a:bodyPr>
          <a:lstStyle/>
          <a:p>
            <a:pPr algn="r"/>
            <a:r>
              <a:rPr lang="en-US" sz="900" b="1" dirty="0" smtClean="0">
                <a:latin typeface="Arial"/>
                <a:cs typeface="Arial"/>
              </a:rPr>
              <a:t>BLOCKCHAIN</a:t>
            </a:r>
            <a:endParaRPr lang="en-US" sz="900" b="1" dirty="0">
              <a:latin typeface="Arial"/>
              <a:cs typeface="Arial"/>
            </a:endParaRPr>
          </a:p>
        </p:txBody>
      </p:sp>
    </p:spTree>
    <p:extLst>
      <p:ext uri="{BB962C8B-B14F-4D97-AF65-F5344CB8AC3E}">
        <p14:creationId xmlns:p14="http://schemas.microsoft.com/office/powerpoint/2010/main" val="1050946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libri" charset="0"/>
              <a:ea typeface="Calibri" charset="0"/>
              <a:cs typeface="Calibri" charset="0"/>
            </a:endParaRPr>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libri" charset="0"/>
              <a:ea typeface="Calibri" charset="0"/>
              <a:cs typeface="Calibri" charset="0"/>
            </a:endParaRPr>
          </a:p>
        </p:txBody>
      </p:sp>
      <p:sp>
        <p:nvSpPr>
          <p:cNvPr id="13" name="TextBox 12"/>
          <p:cNvSpPr txBox="1"/>
          <p:nvPr/>
        </p:nvSpPr>
        <p:spPr>
          <a:xfrm>
            <a:off x="241507" y="50784"/>
            <a:ext cx="8422268" cy="1384995"/>
          </a:xfrm>
          <a:prstGeom prst="rect">
            <a:avLst/>
          </a:prstGeom>
          <a:noFill/>
          <a:ln>
            <a:noFill/>
          </a:ln>
          <a:effectLst/>
        </p:spPr>
        <p:txBody>
          <a:bodyPr wrap="square" rtlCol="0">
            <a:spAutoFit/>
          </a:bodyPr>
          <a:lstStyle/>
          <a:p>
            <a:r>
              <a:rPr lang="en-US" sz="2800" b="1" dirty="0">
                <a:ln w="18415" cmpd="sng">
                  <a:noFill/>
                  <a:prstDash val="solid"/>
                </a:ln>
                <a:solidFill>
                  <a:srgbClr val="12599F"/>
                </a:solidFill>
                <a:cs typeface="Montserrat"/>
              </a:rPr>
              <a:t>BLOCKCHAIN USE CASES</a:t>
            </a:r>
          </a:p>
          <a:p>
            <a:r>
              <a:rPr lang="en-US" sz="2800" b="1" dirty="0" smtClean="0">
                <a:ln w="18415" cmpd="sng">
                  <a:noFill/>
                  <a:prstDash val="solid"/>
                </a:ln>
                <a:solidFill>
                  <a:srgbClr val="DA0037"/>
                </a:solidFill>
                <a:latin typeface="Calibri" charset="0"/>
                <a:ea typeface="Calibri" charset="0"/>
                <a:cs typeface="Calibri" charset="0"/>
              </a:rPr>
              <a:t>HEALTHCARE </a:t>
            </a:r>
            <a:r>
              <a:rPr lang="en-US" sz="2800" b="1" dirty="0">
                <a:ln w="18415" cmpd="sng">
                  <a:noFill/>
                  <a:prstDash val="solid"/>
                </a:ln>
                <a:solidFill>
                  <a:srgbClr val="DA0037"/>
                </a:solidFill>
                <a:latin typeface="Calibri" charset="0"/>
                <a:ea typeface="Calibri" charset="0"/>
                <a:cs typeface="Calibri" charset="0"/>
              </a:rPr>
              <a:t>AND PATIENT RECORDS</a:t>
            </a:r>
          </a:p>
          <a:p>
            <a:endParaRPr lang="en-US" sz="2800" b="1" dirty="0">
              <a:ln w="18415" cmpd="sng">
                <a:noFill/>
                <a:prstDash val="solid"/>
              </a:ln>
              <a:solidFill>
                <a:srgbClr val="DA0037"/>
              </a:solidFill>
              <a:effectLst/>
              <a:latin typeface="Calibri" charset="0"/>
              <a:ea typeface="Calibri" charset="0"/>
              <a:cs typeface="Calibri" charset="0"/>
            </a:endParaRPr>
          </a:p>
        </p:txBody>
      </p:sp>
      <p:sp>
        <p:nvSpPr>
          <p:cNvPr id="7" name="Rectangle 6"/>
          <p:cNvSpPr/>
          <p:nvPr/>
        </p:nvSpPr>
        <p:spPr>
          <a:xfrm>
            <a:off x="8893427" y="561293"/>
            <a:ext cx="316112" cy="246221"/>
          </a:xfrm>
          <a:prstGeom prst="rect">
            <a:avLst/>
          </a:prstGeom>
          <a:solidFill>
            <a:srgbClr val="12599F"/>
          </a:solidFill>
        </p:spPr>
        <p:txBody>
          <a:bodyPr wrap="none">
            <a:spAutoFit/>
          </a:bodyPr>
          <a:lstStyle/>
          <a:p>
            <a:pPr lvl="0"/>
            <a:r>
              <a:rPr lang="en-US" sz="1000" dirty="0" smtClean="0">
                <a:solidFill>
                  <a:srgbClr val="FFFFFF"/>
                </a:solidFill>
                <a:latin typeface="Calibri" charset="0"/>
                <a:ea typeface="Calibri" charset="0"/>
                <a:cs typeface="Calibri" charset="0"/>
              </a:rPr>
              <a:t>20</a:t>
            </a:r>
            <a:endParaRPr lang="en-US" sz="1000" dirty="0">
              <a:solidFill>
                <a:srgbClr val="FFFFFF"/>
              </a:solidFill>
              <a:latin typeface="Calibri" charset="0"/>
              <a:ea typeface="Calibri" charset="0"/>
              <a:cs typeface="Calibri" charset="0"/>
            </a:endParaRPr>
          </a:p>
        </p:txBody>
      </p:sp>
      <p:grpSp>
        <p:nvGrpSpPr>
          <p:cNvPr id="14" name="Group 13"/>
          <p:cNvGrpSpPr/>
          <p:nvPr/>
        </p:nvGrpSpPr>
        <p:grpSpPr>
          <a:xfrm>
            <a:off x="580765" y="1203761"/>
            <a:ext cx="2429684" cy="3509543"/>
            <a:chOff x="1620000" y="2880000"/>
            <a:chExt cx="6480000" cy="9360000"/>
          </a:xfrm>
        </p:grpSpPr>
        <p:pic>
          <p:nvPicPr>
            <p:cNvPr id="15" name="Picture 14"/>
            <p:cNvPicPr>
              <a:picLocks noChangeAspect="1"/>
            </p:cNvPicPr>
            <p:nvPr/>
          </p:nvPicPr>
          <p:blipFill>
            <a:blip r:embed="rId3"/>
            <a:stretch>
              <a:fillRect/>
            </a:stretch>
          </p:blipFill>
          <p:spPr>
            <a:xfrm>
              <a:off x="2036536" y="3277999"/>
              <a:ext cx="2520000" cy="315728"/>
            </a:xfrm>
            <a:prstGeom prst="rect">
              <a:avLst/>
            </a:prstGeom>
          </p:spPr>
        </p:pic>
        <p:sp>
          <p:nvSpPr>
            <p:cNvPr id="23" name="Rounded Rectangle 22"/>
            <p:cNvSpPr/>
            <p:nvPr/>
          </p:nvSpPr>
          <p:spPr>
            <a:xfrm>
              <a:off x="1620000" y="2880000"/>
              <a:ext cx="6480000" cy="9360000"/>
            </a:xfrm>
            <a:prstGeom prst="roundRect">
              <a:avLst>
                <a:gd name="adj" fmla="val 5482"/>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3"/>
            </a:p>
          </p:txBody>
        </p:sp>
      </p:grpSp>
      <p:sp>
        <p:nvSpPr>
          <p:cNvPr id="24" name="Rectangle 23"/>
          <p:cNvSpPr/>
          <p:nvPr/>
        </p:nvSpPr>
        <p:spPr>
          <a:xfrm>
            <a:off x="2832466" y="1608709"/>
            <a:ext cx="2699648" cy="2699648"/>
          </a:xfrm>
          <a:prstGeom prst="rect">
            <a:avLst/>
          </a:prstGeom>
          <a:solidFill>
            <a:schemeClr val="bg1"/>
          </a:solid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lIns="68477" tIns="34239" rIns="68477" bIns="34239" rtlCol="0" anchor="ctr"/>
          <a:lstStyle/>
          <a:p>
            <a:pPr algn="ctr"/>
            <a:r>
              <a:rPr lang="en-US" sz="500" dirty="0"/>
              <a:t>v</a:t>
            </a:r>
          </a:p>
        </p:txBody>
      </p:sp>
      <p:sp>
        <p:nvSpPr>
          <p:cNvPr id="25" name="TextBox 24"/>
          <p:cNvSpPr txBox="1"/>
          <p:nvPr/>
        </p:nvSpPr>
        <p:spPr>
          <a:xfrm>
            <a:off x="6938166" y="3219890"/>
            <a:ext cx="914145" cy="207646"/>
          </a:xfrm>
          <a:prstGeom prst="rect">
            <a:avLst/>
          </a:prstGeom>
          <a:noFill/>
        </p:spPr>
        <p:txBody>
          <a:bodyPr wrap="none" lIns="68477" tIns="34239" rIns="68477" bIns="34239" rtlCol="0">
            <a:spAutoFit/>
          </a:bodyPr>
          <a:lstStyle/>
          <a:p>
            <a:pPr algn="r"/>
            <a:r>
              <a:rPr lang="en-US" sz="900" b="1" dirty="0" smtClean="0">
                <a:latin typeface="Arial"/>
                <a:cs typeface="Arial"/>
              </a:rPr>
              <a:t>BLOCKCHAIN</a:t>
            </a:r>
            <a:endParaRPr lang="en-US" sz="900" b="1" dirty="0">
              <a:latin typeface="Arial"/>
              <a:cs typeface="Arial"/>
            </a:endParaRPr>
          </a:p>
        </p:txBody>
      </p:sp>
      <p:grpSp>
        <p:nvGrpSpPr>
          <p:cNvPr id="26" name="Group 25"/>
          <p:cNvGrpSpPr>
            <a:grpSpLocks noChangeAspect="1"/>
          </p:cNvGrpSpPr>
          <p:nvPr/>
        </p:nvGrpSpPr>
        <p:grpSpPr>
          <a:xfrm>
            <a:off x="736945" y="4233460"/>
            <a:ext cx="394806" cy="394806"/>
            <a:chOff x="19857775" y="9176208"/>
            <a:chExt cx="2917806" cy="2917806"/>
          </a:xfrm>
        </p:grpSpPr>
        <p:sp>
          <p:nvSpPr>
            <p:cNvPr id="27" name="Shape 1862"/>
            <p:cNvSpPr/>
            <p:nvPr/>
          </p:nvSpPr>
          <p:spPr>
            <a:xfrm>
              <a:off x="19857775" y="9176208"/>
              <a:ext cx="2917806" cy="29178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a:miter lim="400000"/>
            </a:ln>
          </p:spPr>
          <p:txBody>
            <a:bodyPr lIns="0" tIns="0" rIns="0" bIns="0" anchor="ctr"/>
            <a:lstStyle/>
            <a:p>
              <a:pPr lvl="0"/>
              <a:endParaRPr sz="563"/>
            </a:p>
          </p:txBody>
        </p:sp>
        <p:pic>
          <p:nvPicPr>
            <p:cNvPr id="28" name="pasted-image.pdf"/>
            <p:cNvPicPr/>
            <p:nvPr/>
          </p:nvPicPr>
          <p:blipFill>
            <a:blip r:embed="rId4">
              <a:extLst/>
            </a:blip>
            <a:stretch>
              <a:fillRect/>
            </a:stretch>
          </p:blipFill>
          <p:spPr>
            <a:xfrm>
              <a:off x="20561038" y="9786643"/>
              <a:ext cx="1517979" cy="1677281"/>
            </a:xfrm>
            <a:prstGeom prst="rect">
              <a:avLst/>
            </a:prstGeom>
            <a:ln w="12700">
              <a:miter lim="400000"/>
            </a:ln>
          </p:spPr>
        </p:pic>
      </p:grpSp>
      <p:grpSp>
        <p:nvGrpSpPr>
          <p:cNvPr id="29" name="Group 28"/>
          <p:cNvGrpSpPr/>
          <p:nvPr/>
        </p:nvGrpSpPr>
        <p:grpSpPr>
          <a:xfrm>
            <a:off x="736952" y="1912419"/>
            <a:ext cx="4606193" cy="2092228"/>
            <a:chOff x="9603219" y="2880000"/>
            <a:chExt cx="12284781" cy="5580000"/>
          </a:xfrm>
        </p:grpSpPr>
        <p:grpSp>
          <p:nvGrpSpPr>
            <p:cNvPr id="30" name="Group 29"/>
            <p:cNvGrpSpPr/>
            <p:nvPr/>
          </p:nvGrpSpPr>
          <p:grpSpPr>
            <a:xfrm>
              <a:off x="18539999" y="4247661"/>
              <a:ext cx="108001" cy="2871232"/>
              <a:chOff x="16272000" y="3172268"/>
              <a:chExt cx="72000" cy="697732"/>
            </a:xfrm>
          </p:grpSpPr>
          <p:cxnSp>
            <p:nvCxnSpPr>
              <p:cNvPr id="81" name="Straight Connector 80"/>
              <p:cNvCxnSpPr/>
              <p:nvPr/>
            </p:nvCxnSpPr>
            <p:spPr>
              <a:xfrm>
                <a:off x="16272000" y="3172268"/>
                <a:ext cx="72000" cy="341183"/>
              </a:xfrm>
              <a:prstGeom prst="line">
                <a:avLst/>
              </a:prstGeom>
              <a:effectLst/>
            </p:spPr>
            <p:style>
              <a:lnRef idx="2">
                <a:schemeClr val="dk1"/>
              </a:lnRef>
              <a:fillRef idx="0">
                <a:schemeClr val="dk1"/>
              </a:fillRef>
              <a:effectRef idx="1">
                <a:schemeClr val="dk1"/>
              </a:effectRef>
              <a:fontRef idx="minor">
                <a:schemeClr val="tx1"/>
              </a:fontRef>
            </p:style>
          </p:cxnSp>
          <p:cxnSp>
            <p:nvCxnSpPr>
              <p:cNvPr id="82" name="Straight Connector 81"/>
              <p:cNvCxnSpPr/>
              <p:nvPr/>
            </p:nvCxnSpPr>
            <p:spPr>
              <a:xfrm flipH="1">
                <a:off x="16272000" y="3510000"/>
                <a:ext cx="72000" cy="360000"/>
              </a:xfrm>
              <a:prstGeom prst="line">
                <a:avLst/>
              </a:prstGeom>
              <a:effectLst/>
            </p:spPr>
            <p:style>
              <a:lnRef idx="2">
                <a:schemeClr val="dk1"/>
              </a:lnRef>
              <a:fillRef idx="0">
                <a:schemeClr val="dk1"/>
              </a:fillRef>
              <a:effectRef idx="1">
                <a:schemeClr val="dk1"/>
              </a:effectRef>
              <a:fontRef idx="minor">
                <a:schemeClr val="tx1"/>
              </a:fontRef>
            </p:style>
          </p:cxnSp>
        </p:grpSp>
        <p:sp>
          <p:nvSpPr>
            <p:cNvPr id="31" name="Rectangle 30"/>
            <p:cNvSpPr/>
            <p:nvPr/>
          </p:nvSpPr>
          <p:spPr>
            <a:xfrm>
              <a:off x="9603219" y="2880000"/>
              <a:ext cx="5516781" cy="5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sp>
          <p:nvSpPr>
            <p:cNvPr id="32" name="Rectangle 31"/>
            <p:cNvSpPr/>
            <p:nvPr/>
          </p:nvSpPr>
          <p:spPr>
            <a:xfrm>
              <a:off x="9603219" y="3600000"/>
              <a:ext cx="5516781" cy="5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grpSp>
          <p:nvGrpSpPr>
            <p:cNvPr id="33" name="Group 32"/>
            <p:cNvGrpSpPr/>
            <p:nvPr/>
          </p:nvGrpSpPr>
          <p:grpSpPr>
            <a:xfrm>
              <a:off x="15192000" y="2880000"/>
              <a:ext cx="1080000" cy="1260000"/>
              <a:chOff x="15192000" y="2880000"/>
              <a:chExt cx="1080000" cy="1260000"/>
            </a:xfrm>
          </p:grpSpPr>
          <p:sp>
            <p:nvSpPr>
              <p:cNvPr id="79" name="Rectangle 78"/>
              <p:cNvSpPr/>
              <p:nvPr/>
            </p:nvSpPr>
            <p:spPr>
              <a:xfrm>
                <a:off x="15192000" y="288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80" name="Rectangle 79"/>
              <p:cNvSpPr/>
              <p:nvPr/>
            </p:nvSpPr>
            <p:spPr>
              <a:xfrm>
                <a:off x="15192000" y="360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grpSp>
        <p:sp>
          <p:nvSpPr>
            <p:cNvPr id="34" name="Rectangle 33"/>
            <p:cNvSpPr/>
            <p:nvPr/>
          </p:nvSpPr>
          <p:spPr>
            <a:xfrm>
              <a:off x="9603219" y="4320000"/>
              <a:ext cx="5516781" cy="63386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sp>
          <p:nvSpPr>
            <p:cNvPr id="35" name="Rectangle 34"/>
            <p:cNvSpPr/>
            <p:nvPr/>
          </p:nvSpPr>
          <p:spPr>
            <a:xfrm>
              <a:off x="9603219" y="5039999"/>
              <a:ext cx="5516781" cy="6116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grpSp>
          <p:nvGrpSpPr>
            <p:cNvPr id="36" name="Group 35"/>
            <p:cNvGrpSpPr/>
            <p:nvPr/>
          </p:nvGrpSpPr>
          <p:grpSpPr>
            <a:xfrm>
              <a:off x="15192000" y="4320000"/>
              <a:ext cx="1080000" cy="1260000"/>
              <a:chOff x="15192000" y="4320000"/>
              <a:chExt cx="1080000" cy="1260000"/>
            </a:xfrm>
          </p:grpSpPr>
          <p:sp>
            <p:nvSpPr>
              <p:cNvPr id="77" name="Rectangle 76"/>
              <p:cNvSpPr/>
              <p:nvPr/>
            </p:nvSpPr>
            <p:spPr>
              <a:xfrm>
                <a:off x="15192000" y="432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78" name="Rectangle 77"/>
              <p:cNvSpPr/>
              <p:nvPr/>
            </p:nvSpPr>
            <p:spPr>
              <a:xfrm>
                <a:off x="15192000" y="504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grpSp>
        <p:grpSp>
          <p:nvGrpSpPr>
            <p:cNvPr id="37" name="Group 36"/>
            <p:cNvGrpSpPr/>
            <p:nvPr/>
          </p:nvGrpSpPr>
          <p:grpSpPr>
            <a:xfrm>
              <a:off x="16344000" y="3240000"/>
              <a:ext cx="1080000" cy="1980000"/>
              <a:chOff x="16344000" y="3240000"/>
              <a:chExt cx="1080000" cy="1980000"/>
            </a:xfrm>
          </p:grpSpPr>
          <p:sp>
            <p:nvSpPr>
              <p:cNvPr id="75" name="Rectangle 74"/>
              <p:cNvSpPr/>
              <p:nvPr/>
            </p:nvSpPr>
            <p:spPr>
              <a:xfrm>
                <a:off x="16344000" y="324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76" name="Rectangle 75"/>
              <p:cNvSpPr/>
              <p:nvPr/>
            </p:nvSpPr>
            <p:spPr>
              <a:xfrm>
                <a:off x="16344000" y="468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grpSp>
        <p:sp>
          <p:nvSpPr>
            <p:cNvPr id="38" name="Rectangle 37"/>
            <p:cNvSpPr/>
            <p:nvPr/>
          </p:nvSpPr>
          <p:spPr>
            <a:xfrm>
              <a:off x="9603219" y="5760000"/>
              <a:ext cx="5516781" cy="5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sp>
          <p:nvSpPr>
            <p:cNvPr id="39" name="Rectangle 38"/>
            <p:cNvSpPr/>
            <p:nvPr/>
          </p:nvSpPr>
          <p:spPr>
            <a:xfrm>
              <a:off x="9603219" y="6480000"/>
              <a:ext cx="5516781" cy="5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grpSp>
          <p:nvGrpSpPr>
            <p:cNvPr id="40" name="Group 39"/>
            <p:cNvGrpSpPr/>
            <p:nvPr/>
          </p:nvGrpSpPr>
          <p:grpSpPr>
            <a:xfrm>
              <a:off x="15192000" y="5760000"/>
              <a:ext cx="1080000" cy="1260000"/>
              <a:chOff x="15192000" y="5760000"/>
              <a:chExt cx="1080000" cy="1260000"/>
            </a:xfrm>
          </p:grpSpPr>
          <p:sp>
            <p:nvSpPr>
              <p:cNvPr id="73" name="Rectangle 72"/>
              <p:cNvSpPr/>
              <p:nvPr/>
            </p:nvSpPr>
            <p:spPr>
              <a:xfrm>
                <a:off x="15192000" y="576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74" name="Rectangle 73"/>
              <p:cNvSpPr/>
              <p:nvPr/>
            </p:nvSpPr>
            <p:spPr>
              <a:xfrm>
                <a:off x="15192000" y="648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grpSp>
        <p:sp>
          <p:nvSpPr>
            <p:cNvPr id="41" name="Rectangle 40"/>
            <p:cNvSpPr/>
            <p:nvPr/>
          </p:nvSpPr>
          <p:spPr>
            <a:xfrm>
              <a:off x="9603219" y="7200000"/>
              <a:ext cx="5516781" cy="5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sp>
          <p:nvSpPr>
            <p:cNvPr id="42" name="Rectangle 41"/>
            <p:cNvSpPr/>
            <p:nvPr/>
          </p:nvSpPr>
          <p:spPr>
            <a:xfrm>
              <a:off x="9603219" y="7920000"/>
              <a:ext cx="5516781" cy="5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chemeClr val="tx1"/>
                  </a:solidFill>
                  <a:latin typeface="Arial"/>
                  <a:cs typeface="Arial"/>
                </a:rPr>
                <a:t>DATABASE RECORD</a:t>
              </a:r>
            </a:p>
          </p:txBody>
        </p:sp>
        <p:grpSp>
          <p:nvGrpSpPr>
            <p:cNvPr id="43" name="Group 42"/>
            <p:cNvGrpSpPr/>
            <p:nvPr/>
          </p:nvGrpSpPr>
          <p:grpSpPr>
            <a:xfrm>
              <a:off x="15192000" y="7200000"/>
              <a:ext cx="1080000" cy="1260000"/>
              <a:chOff x="15192000" y="7200000"/>
              <a:chExt cx="1080000" cy="1260000"/>
            </a:xfrm>
          </p:grpSpPr>
          <p:sp>
            <p:nvSpPr>
              <p:cNvPr id="71" name="Rectangle 70"/>
              <p:cNvSpPr/>
              <p:nvPr/>
            </p:nvSpPr>
            <p:spPr>
              <a:xfrm>
                <a:off x="15192000" y="720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72" name="Rectangle 71"/>
              <p:cNvSpPr/>
              <p:nvPr/>
            </p:nvSpPr>
            <p:spPr>
              <a:xfrm>
                <a:off x="15192000" y="792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grpSp>
        <p:grpSp>
          <p:nvGrpSpPr>
            <p:cNvPr id="44" name="Group 43"/>
            <p:cNvGrpSpPr/>
            <p:nvPr/>
          </p:nvGrpSpPr>
          <p:grpSpPr>
            <a:xfrm>
              <a:off x="16344000" y="6120000"/>
              <a:ext cx="1080000" cy="1980000"/>
              <a:chOff x="16344000" y="6120000"/>
              <a:chExt cx="1080000" cy="1980000"/>
            </a:xfrm>
          </p:grpSpPr>
          <p:sp>
            <p:nvSpPr>
              <p:cNvPr id="69" name="Rectangle 68"/>
              <p:cNvSpPr/>
              <p:nvPr/>
            </p:nvSpPr>
            <p:spPr>
              <a:xfrm>
                <a:off x="16344000" y="612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70" name="Rectangle 69"/>
              <p:cNvSpPr/>
              <p:nvPr/>
            </p:nvSpPr>
            <p:spPr>
              <a:xfrm>
                <a:off x="16344000" y="756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grpSp>
        <p:grpSp>
          <p:nvGrpSpPr>
            <p:cNvPr id="45" name="Group 44"/>
            <p:cNvGrpSpPr/>
            <p:nvPr/>
          </p:nvGrpSpPr>
          <p:grpSpPr>
            <a:xfrm>
              <a:off x="17496000" y="3960000"/>
              <a:ext cx="1080000" cy="3420000"/>
              <a:chOff x="17496000" y="3960000"/>
              <a:chExt cx="1080000" cy="3420000"/>
            </a:xfrm>
          </p:grpSpPr>
          <p:sp>
            <p:nvSpPr>
              <p:cNvPr id="67" name="Rectangle 66"/>
              <p:cNvSpPr/>
              <p:nvPr/>
            </p:nvSpPr>
            <p:spPr>
              <a:xfrm>
                <a:off x="17496000" y="396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68" name="Rectangle 67"/>
              <p:cNvSpPr/>
              <p:nvPr/>
            </p:nvSpPr>
            <p:spPr>
              <a:xfrm>
                <a:off x="17496000" y="6840000"/>
                <a:ext cx="1080000" cy="540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grpSp>
        <p:grpSp>
          <p:nvGrpSpPr>
            <p:cNvPr id="46" name="Group 45"/>
            <p:cNvGrpSpPr/>
            <p:nvPr/>
          </p:nvGrpSpPr>
          <p:grpSpPr>
            <a:xfrm>
              <a:off x="18648000" y="5397650"/>
              <a:ext cx="3240000" cy="544700"/>
              <a:chOff x="18648000" y="7920000"/>
              <a:chExt cx="3240000" cy="544700"/>
            </a:xfrm>
          </p:grpSpPr>
          <p:sp>
            <p:nvSpPr>
              <p:cNvPr id="65" name="Rectangle 64"/>
              <p:cNvSpPr/>
              <p:nvPr/>
            </p:nvSpPr>
            <p:spPr>
              <a:xfrm>
                <a:off x="18648000" y="7920000"/>
                <a:ext cx="1080000" cy="540000"/>
              </a:xfrm>
              <a:prstGeom prst="rect">
                <a:avLst/>
              </a:prstGeom>
              <a:solidFill>
                <a:schemeClr val="tx1">
                  <a:lumMod val="85000"/>
                  <a:lumOff val="15000"/>
                </a:scheme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HASH</a:t>
                </a:r>
              </a:p>
            </p:txBody>
          </p:sp>
          <p:sp>
            <p:nvSpPr>
              <p:cNvPr id="66" name="Rectangle 65"/>
              <p:cNvSpPr/>
              <p:nvPr/>
            </p:nvSpPr>
            <p:spPr>
              <a:xfrm>
                <a:off x="19728000" y="7924700"/>
                <a:ext cx="2160000" cy="540000"/>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solidFill>
                      <a:srgbClr val="FFFFFF"/>
                    </a:solidFill>
                    <a:latin typeface="Arial"/>
                    <a:cs typeface="Arial"/>
                  </a:rPr>
                  <a:t>SIGNATURE</a:t>
                </a:r>
              </a:p>
            </p:txBody>
          </p:sp>
        </p:grpSp>
        <p:grpSp>
          <p:nvGrpSpPr>
            <p:cNvPr id="47" name="Group 46"/>
            <p:cNvGrpSpPr/>
            <p:nvPr/>
          </p:nvGrpSpPr>
          <p:grpSpPr>
            <a:xfrm>
              <a:off x="16272000" y="3172268"/>
              <a:ext cx="72000" cy="697732"/>
              <a:chOff x="16272000" y="3172268"/>
              <a:chExt cx="72000" cy="697732"/>
            </a:xfrm>
          </p:grpSpPr>
          <p:cxnSp>
            <p:nvCxnSpPr>
              <p:cNvPr id="63" name="Straight Connector 62"/>
              <p:cNvCxnSpPr/>
              <p:nvPr/>
            </p:nvCxnSpPr>
            <p:spPr>
              <a:xfrm>
                <a:off x="16272000" y="3172268"/>
                <a:ext cx="72000" cy="337732"/>
              </a:xfrm>
              <a:prstGeom prst="line">
                <a:avLst/>
              </a:prstGeom>
              <a:effectLst/>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H="1">
                <a:off x="16272000" y="3510000"/>
                <a:ext cx="72000" cy="360000"/>
              </a:xfrm>
              <a:prstGeom prst="line">
                <a:avLst/>
              </a:prstGeom>
              <a:effectLst/>
            </p:spPr>
            <p:style>
              <a:lnRef idx="2">
                <a:schemeClr val="dk1"/>
              </a:lnRef>
              <a:fillRef idx="0">
                <a:schemeClr val="dk1"/>
              </a:fillRef>
              <a:effectRef idx="1">
                <a:schemeClr val="dk1"/>
              </a:effectRef>
              <a:fontRef idx="minor">
                <a:schemeClr val="tx1"/>
              </a:fontRef>
            </p:style>
          </p:cxnSp>
        </p:grpSp>
        <p:grpSp>
          <p:nvGrpSpPr>
            <p:cNvPr id="48" name="Group 47"/>
            <p:cNvGrpSpPr/>
            <p:nvPr/>
          </p:nvGrpSpPr>
          <p:grpSpPr>
            <a:xfrm>
              <a:off x="16272000" y="4616132"/>
              <a:ext cx="72000" cy="697732"/>
              <a:chOff x="16272000" y="3172268"/>
              <a:chExt cx="72000" cy="697732"/>
            </a:xfrm>
          </p:grpSpPr>
          <p:cxnSp>
            <p:nvCxnSpPr>
              <p:cNvPr id="61" name="Straight Connector 60"/>
              <p:cNvCxnSpPr/>
              <p:nvPr/>
            </p:nvCxnSpPr>
            <p:spPr>
              <a:xfrm>
                <a:off x="16272000" y="3172268"/>
                <a:ext cx="72000" cy="337732"/>
              </a:xfrm>
              <a:prstGeom prst="line">
                <a:avLst/>
              </a:prstGeom>
              <a:effectLst/>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a:off x="16272000" y="3510000"/>
                <a:ext cx="72000" cy="360000"/>
              </a:xfrm>
              <a:prstGeom prst="line">
                <a:avLst/>
              </a:prstGeom>
              <a:effectLst/>
            </p:spPr>
            <p:style>
              <a:lnRef idx="2">
                <a:schemeClr val="dk1"/>
              </a:lnRef>
              <a:fillRef idx="0">
                <a:schemeClr val="dk1"/>
              </a:fillRef>
              <a:effectRef idx="1">
                <a:schemeClr val="dk1"/>
              </a:effectRef>
              <a:fontRef idx="minor">
                <a:schemeClr val="tx1"/>
              </a:fontRef>
            </p:style>
          </p:cxnSp>
        </p:grpSp>
        <p:grpSp>
          <p:nvGrpSpPr>
            <p:cNvPr id="49" name="Group 48"/>
            <p:cNvGrpSpPr/>
            <p:nvPr/>
          </p:nvGrpSpPr>
          <p:grpSpPr>
            <a:xfrm>
              <a:off x="16272000" y="6063872"/>
              <a:ext cx="72000" cy="697732"/>
              <a:chOff x="16272000" y="3172268"/>
              <a:chExt cx="72000" cy="697732"/>
            </a:xfrm>
          </p:grpSpPr>
          <p:cxnSp>
            <p:nvCxnSpPr>
              <p:cNvPr id="59" name="Straight Connector 58"/>
              <p:cNvCxnSpPr/>
              <p:nvPr/>
            </p:nvCxnSpPr>
            <p:spPr>
              <a:xfrm>
                <a:off x="16272000" y="3172268"/>
                <a:ext cx="72000" cy="337732"/>
              </a:xfrm>
              <a:prstGeom prst="line">
                <a:avLst/>
              </a:prstGeom>
              <a:effectLst/>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flipH="1">
                <a:off x="16272000" y="3510000"/>
                <a:ext cx="72000" cy="360000"/>
              </a:xfrm>
              <a:prstGeom prst="line">
                <a:avLst/>
              </a:prstGeom>
              <a:effectLst/>
            </p:spPr>
            <p:style>
              <a:lnRef idx="2">
                <a:schemeClr val="dk1"/>
              </a:lnRef>
              <a:fillRef idx="0">
                <a:schemeClr val="dk1"/>
              </a:fillRef>
              <a:effectRef idx="1">
                <a:schemeClr val="dk1"/>
              </a:effectRef>
              <a:fontRef idx="minor">
                <a:schemeClr val="tx1"/>
              </a:fontRef>
            </p:style>
          </p:cxnSp>
        </p:grpSp>
        <p:grpSp>
          <p:nvGrpSpPr>
            <p:cNvPr id="50" name="Group 49"/>
            <p:cNvGrpSpPr/>
            <p:nvPr/>
          </p:nvGrpSpPr>
          <p:grpSpPr>
            <a:xfrm>
              <a:off x="16272000" y="7515669"/>
              <a:ext cx="72000" cy="697732"/>
              <a:chOff x="16272000" y="3172268"/>
              <a:chExt cx="72000" cy="697732"/>
            </a:xfrm>
          </p:grpSpPr>
          <p:cxnSp>
            <p:nvCxnSpPr>
              <p:cNvPr id="57" name="Straight Connector 56"/>
              <p:cNvCxnSpPr/>
              <p:nvPr/>
            </p:nvCxnSpPr>
            <p:spPr>
              <a:xfrm>
                <a:off x="16272000" y="3172268"/>
                <a:ext cx="72000" cy="337732"/>
              </a:xfrm>
              <a:prstGeom prst="line">
                <a:avLst/>
              </a:prstGeom>
              <a:effectLst/>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flipH="1">
                <a:off x="16272000" y="3510000"/>
                <a:ext cx="72000" cy="360000"/>
              </a:xfrm>
              <a:prstGeom prst="line">
                <a:avLst/>
              </a:prstGeom>
              <a:effectLst/>
            </p:spPr>
            <p:style>
              <a:lnRef idx="2">
                <a:schemeClr val="dk1"/>
              </a:lnRef>
              <a:fillRef idx="0">
                <a:schemeClr val="dk1"/>
              </a:fillRef>
              <a:effectRef idx="1">
                <a:schemeClr val="dk1"/>
              </a:effectRef>
              <a:fontRef idx="minor">
                <a:schemeClr val="tx1"/>
              </a:fontRef>
            </p:style>
          </p:cxnSp>
        </p:grpSp>
        <p:grpSp>
          <p:nvGrpSpPr>
            <p:cNvPr id="51" name="Group 50"/>
            <p:cNvGrpSpPr/>
            <p:nvPr/>
          </p:nvGrpSpPr>
          <p:grpSpPr>
            <a:xfrm>
              <a:off x="17414600" y="3488707"/>
              <a:ext cx="72000" cy="1495652"/>
              <a:chOff x="16272000" y="3172268"/>
              <a:chExt cx="72000" cy="697732"/>
            </a:xfrm>
          </p:grpSpPr>
          <p:cxnSp>
            <p:nvCxnSpPr>
              <p:cNvPr id="55" name="Straight Connector 54"/>
              <p:cNvCxnSpPr/>
              <p:nvPr/>
            </p:nvCxnSpPr>
            <p:spPr>
              <a:xfrm>
                <a:off x="16272000" y="3172268"/>
                <a:ext cx="72000" cy="337732"/>
              </a:xfrm>
              <a:prstGeom prst="line">
                <a:avLst/>
              </a:prstGeom>
              <a:effectLst/>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16272000" y="3510000"/>
                <a:ext cx="72000" cy="360000"/>
              </a:xfrm>
              <a:prstGeom prst="line">
                <a:avLst/>
              </a:prstGeom>
              <a:effectLst/>
            </p:spPr>
            <p:style>
              <a:lnRef idx="2">
                <a:schemeClr val="dk1"/>
              </a:lnRef>
              <a:fillRef idx="0">
                <a:schemeClr val="dk1"/>
              </a:fillRef>
              <a:effectRef idx="1">
                <a:schemeClr val="dk1"/>
              </a:effectRef>
              <a:fontRef idx="minor">
                <a:schemeClr val="tx1"/>
              </a:fontRef>
            </p:style>
          </p:cxnSp>
        </p:grpSp>
        <p:grpSp>
          <p:nvGrpSpPr>
            <p:cNvPr id="52" name="Group 51"/>
            <p:cNvGrpSpPr/>
            <p:nvPr/>
          </p:nvGrpSpPr>
          <p:grpSpPr>
            <a:xfrm>
              <a:off x="17424000" y="6394934"/>
              <a:ext cx="72000" cy="1495652"/>
              <a:chOff x="16272000" y="3172268"/>
              <a:chExt cx="72000" cy="697732"/>
            </a:xfrm>
          </p:grpSpPr>
          <p:cxnSp>
            <p:nvCxnSpPr>
              <p:cNvPr id="53" name="Straight Connector 52"/>
              <p:cNvCxnSpPr/>
              <p:nvPr/>
            </p:nvCxnSpPr>
            <p:spPr>
              <a:xfrm>
                <a:off x="16272000" y="3172268"/>
                <a:ext cx="72000" cy="337732"/>
              </a:xfrm>
              <a:prstGeom prst="line">
                <a:avLst/>
              </a:prstGeom>
              <a:effectLst/>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flipH="1">
                <a:off x="16272000" y="3510000"/>
                <a:ext cx="72000" cy="360000"/>
              </a:xfrm>
              <a:prstGeom prst="line">
                <a:avLst/>
              </a:prstGeom>
              <a:effectLst/>
            </p:spPr>
            <p:style>
              <a:lnRef idx="2">
                <a:schemeClr val="dk1"/>
              </a:lnRef>
              <a:fillRef idx="0">
                <a:schemeClr val="dk1"/>
              </a:fillRef>
              <a:effectRef idx="1">
                <a:schemeClr val="dk1"/>
              </a:effectRef>
              <a:fontRef idx="minor">
                <a:schemeClr val="tx1"/>
              </a:fontRef>
            </p:style>
          </p:cxnSp>
        </p:grpSp>
      </p:grpSp>
      <p:sp>
        <p:nvSpPr>
          <p:cNvPr id="83" name="TextBox 82"/>
          <p:cNvSpPr txBox="1"/>
          <p:nvPr/>
        </p:nvSpPr>
        <p:spPr>
          <a:xfrm>
            <a:off x="4279314" y="1701195"/>
            <a:ext cx="1170625" cy="346146"/>
          </a:xfrm>
          <a:prstGeom prst="rect">
            <a:avLst/>
          </a:prstGeom>
          <a:noFill/>
        </p:spPr>
        <p:txBody>
          <a:bodyPr wrap="none" lIns="68477" tIns="34239" rIns="68477" bIns="34239" rtlCol="0">
            <a:spAutoFit/>
          </a:bodyPr>
          <a:lstStyle/>
          <a:p>
            <a:pPr algn="r"/>
            <a:r>
              <a:rPr lang="en-US" sz="900" b="1" dirty="0">
                <a:latin typeface="Arial"/>
                <a:cs typeface="Arial"/>
              </a:rPr>
              <a:t>KSI BLOCKCHAIN </a:t>
            </a:r>
          </a:p>
          <a:p>
            <a:pPr algn="r"/>
            <a:r>
              <a:rPr lang="en-US" sz="900" b="1" dirty="0">
                <a:latin typeface="Arial"/>
                <a:cs typeface="Arial"/>
              </a:rPr>
              <a:t>PLUG-IN</a:t>
            </a:r>
          </a:p>
        </p:txBody>
      </p:sp>
      <p:cxnSp>
        <p:nvCxnSpPr>
          <p:cNvPr id="84" name="Straight Arrow Connector 83"/>
          <p:cNvCxnSpPr/>
          <p:nvPr/>
        </p:nvCxnSpPr>
        <p:spPr>
          <a:xfrm flipV="1">
            <a:off x="1176157" y="4420180"/>
            <a:ext cx="5137131" cy="4232"/>
          </a:xfrm>
          <a:prstGeom prst="straightConnector1">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5381234" y="2951657"/>
            <a:ext cx="674912" cy="0"/>
          </a:xfrm>
          <a:prstGeom prst="straightConnector1">
            <a:avLst/>
          </a:prstGeom>
          <a:ln w="38100" cmpd="sng">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V="1">
            <a:off x="6313286" y="3194756"/>
            <a:ext cx="0" cy="1229657"/>
          </a:xfrm>
          <a:prstGeom prst="straightConnector1">
            <a:avLst/>
          </a:prstGeom>
          <a:ln w="38100" cmpd="sng">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87" name="Group 86"/>
          <p:cNvGrpSpPr>
            <a:grpSpLocks noChangeAspect="1"/>
          </p:cNvGrpSpPr>
          <p:nvPr/>
        </p:nvGrpSpPr>
        <p:grpSpPr>
          <a:xfrm>
            <a:off x="5212402" y="2983376"/>
            <a:ext cx="394806" cy="394806"/>
            <a:chOff x="19857775" y="9176208"/>
            <a:chExt cx="2917806" cy="2917806"/>
          </a:xfrm>
        </p:grpSpPr>
        <p:sp>
          <p:nvSpPr>
            <p:cNvPr id="88" name="Shape 1862"/>
            <p:cNvSpPr/>
            <p:nvPr/>
          </p:nvSpPr>
          <p:spPr>
            <a:xfrm>
              <a:off x="19857775" y="9176208"/>
              <a:ext cx="2917806" cy="29178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a:miter lim="400000"/>
            </a:ln>
          </p:spPr>
          <p:txBody>
            <a:bodyPr lIns="0" tIns="0" rIns="0" bIns="0" anchor="ctr"/>
            <a:lstStyle/>
            <a:p>
              <a:pPr lvl="0"/>
              <a:endParaRPr sz="500"/>
            </a:p>
          </p:txBody>
        </p:sp>
        <p:pic>
          <p:nvPicPr>
            <p:cNvPr id="89" name="pasted-image.pdf"/>
            <p:cNvPicPr/>
            <p:nvPr/>
          </p:nvPicPr>
          <p:blipFill>
            <a:blip r:embed="rId4">
              <a:extLst/>
            </a:blip>
            <a:stretch>
              <a:fillRect/>
            </a:stretch>
          </p:blipFill>
          <p:spPr>
            <a:xfrm>
              <a:off x="20561038" y="9786643"/>
              <a:ext cx="1517979" cy="1677281"/>
            </a:xfrm>
            <a:prstGeom prst="rect">
              <a:avLst/>
            </a:prstGeom>
            <a:ln w="12700">
              <a:miter lim="400000"/>
            </a:ln>
          </p:spPr>
        </p:pic>
      </p:grpSp>
      <p:sp>
        <p:nvSpPr>
          <p:cNvPr id="90" name="TextBox 89"/>
          <p:cNvSpPr txBox="1"/>
          <p:nvPr/>
        </p:nvSpPr>
        <p:spPr>
          <a:xfrm>
            <a:off x="1098247" y="4446906"/>
            <a:ext cx="773081" cy="207646"/>
          </a:xfrm>
          <a:prstGeom prst="rect">
            <a:avLst/>
          </a:prstGeom>
          <a:noFill/>
        </p:spPr>
        <p:txBody>
          <a:bodyPr wrap="none" lIns="68477" tIns="34239" rIns="68477" bIns="34239" rtlCol="0">
            <a:spAutoFit/>
          </a:bodyPr>
          <a:lstStyle/>
          <a:p>
            <a:pPr algn="r"/>
            <a:r>
              <a:rPr lang="en-US" sz="900" b="1" dirty="0">
                <a:latin typeface="Arial"/>
                <a:cs typeface="Arial"/>
              </a:rPr>
              <a:t>AUDIT LOG</a:t>
            </a:r>
          </a:p>
        </p:txBody>
      </p:sp>
      <p:pic>
        <p:nvPicPr>
          <p:cNvPr id="91" name="Picture 90"/>
          <p:cNvPicPr>
            <a:picLocks noChangeAspect="1"/>
          </p:cNvPicPr>
          <p:nvPr/>
        </p:nvPicPr>
        <p:blipFill>
          <a:blip r:embed="rId5"/>
          <a:stretch>
            <a:fillRect/>
          </a:stretch>
        </p:blipFill>
        <p:spPr>
          <a:xfrm>
            <a:off x="6078074" y="2739757"/>
            <a:ext cx="2585701" cy="423808"/>
          </a:xfrm>
          <a:prstGeom prst="rect">
            <a:avLst/>
          </a:prstGeom>
        </p:spPr>
      </p:pic>
    </p:spTree>
    <p:extLst>
      <p:ext uri="{BB962C8B-B14F-4D97-AF65-F5344CB8AC3E}">
        <p14:creationId xmlns:p14="http://schemas.microsoft.com/office/powerpoint/2010/main" val="967241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libri" charset="0"/>
              <a:ea typeface="Calibri" charset="0"/>
              <a:cs typeface="Calibri" charset="0"/>
            </a:endParaRPr>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libri" charset="0"/>
              <a:ea typeface="Calibri" charset="0"/>
              <a:cs typeface="Calibri" charset="0"/>
            </a:endParaRPr>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a:ln w="18415" cmpd="sng">
                  <a:noFill/>
                  <a:prstDash val="solid"/>
                </a:ln>
                <a:solidFill>
                  <a:srgbClr val="12599F"/>
                </a:solidFill>
                <a:latin typeface="Calibri" charset="0"/>
                <a:ea typeface="Calibri" charset="0"/>
                <a:cs typeface="Calibri" charset="0"/>
              </a:rPr>
              <a:t>HEALTHCARE AND PATIENT RECORDS</a:t>
            </a:r>
          </a:p>
          <a:p>
            <a:r>
              <a:rPr lang="en-US" sz="2800" b="1" dirty="0" smtClean="0">
                <a:ln w="18415" cmpd="sng">
                  <a:noFill/>
                  <a:prstDash val="solid"/>
                </a:ln>
                <a:solidFill>
                  <a:srgbClr val="DA0037"/>
                </a:solidFill>
                <a:latin typeface="Calibri" charset="0"/>
                <a:ea typeface="Calibri" charset="0"/>
                <a:cs typeface="Calibri" charset="0"/>
              </a:rPr>
              <a:t>BENEFITS</a:t>
            </a:r>
            <a:endParaRPr lang="en-US" sz="2800" b="1" dirty="0">
              <a:ln w="18415" cmpd="sng">
                <a:noFill/>
                <a:prstDash val="solid"/>
              </a:ln>
              <a:solidFill>
                <a:srgbClr val="DA0037"/>
              </a:solidFill>
              <a:effectLst/>
              <a:latin typeface="Calibri" charset="0"/>
              <a:ea typeface="Calibri" charset="0"/>
              <a:cs typeface="Calibri" charset="0"/>
            </a:endParaRPr>
          </a:p>
        </p:txBody>
      </p:sp>
      <p:sp>
        <p:nvSpPr>
          <p:cNvPr id="7" name="Rectangle 6"/>
          <p:cNvSpPr/>
          <p:nvPr/>
        </p:nvSpPr>
        <p:spPr>
          <a:xfrm>
            <a:off x="8893427" y="561293"/>
            <a:ext cx="316112" cy="246221"/>
          </a:xfrm>
          <a:prstGeom prst="rect">
            <a:avLst/>
          </a:prstGeom>
          <a:solidFill>
            <a:srgbClr val="12599F"/>
          </a:solidFill>
        </p:spPr>
        <p:txBody>
          <a:bodyPr wrap="none">
            <a:spAutoFit/>
          </a:bodyPr>
          <a:lstStyle/>
          <a:p>
            <a:pPr lvl="0"/>
            <a:r>
              <a:rPr lang="en-US" sz="1000" dirty="0" smtClean="0">
                <a:solidFill>
                  <a:srgbClr val="FFFFFF"/>
                </a:solidFill>
                <a:latin typeface="Calibri" charset="0"/>
                <a:ea typeface="Calibri" charset="0"/>
                <a:cs typeface="Calibri" charset="0"/>
              </a:rPr>
              <a:t>21</a:t>
            </a:r>
            <a:endParaRPr lang="en-US" sz="1000" dirty="0">
              <a:solidFill>
                <a:srgbClr val="FFFFFF"/>
              </a:solidFill>
              <a:latin typeface="Calibri" charset="0"/>
              <a:ea typeface="Calibri" charset="0"/>
              <a:cs typeface="Calibri" charset="0"/>
            </a:endParaRPr>
          </a:p>
        </p:txBody>
      </p:sp>
      <p:sp>
        <p:nvSpPr>
          <p:cNvPr id="16" name="Content Placeholder 2"/>
          <p:cNvSpPr txBox="1">
            <a:spLocks/>
          </p:cNvSpPr>
          <p:nvPr/>
        </p:nvSpPr>
        <p:spPr>
          <a:xfrm>
            <a:off x="257983" y="1485688"/>
            <a:ext cx="7988093" cy="64029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rgbClr val="12599F"/>
                </a:solidFill>
                <a:latin typeface="Calibri" charset="0"/>
                <a:ea typeface="Calibri" charset="0"/>
                <a:cs typeface="Calibri" charset="0"/>
              </a:rPr>
              <a:t>Blockchain solves several key problems for healthcare record storage:</a:t>
            </a:r>
            <a:endParaRPr lang="en-US" sz="1800" dirty="0">
              <a:solidFill>
                <a:srgbClr val="12599F"/>
              </a:solidFill>
              <a:latin typeface="Calibri" charset="0"/>
              <a:ea typeface="Calibri" charset="0"/>
              <a:cs typeface="Calibri" charset="0"/>
            </a:endParaRPr>
          </a:p>
        </p:txBody>
      </p:sp>
      <p:sp>
        <p:nvSpPr>
          <p:cNvPr id="17" name="Rectangle 16"/>
          <p:cNvSpPr/>
          <p:nvPr/>
        </p:nvSpPr>
        <p:spPr>
          <a:xfrm>
            <a:off x="851473" y="2176394"/>
            <a:ext cx="451470" cy="451470"/>
          </a:xfrm>
          <a:prstGeom prst="rect">
            <a:avLst/>
          </a:prstGeom>
          <a:solidFill>
            <a:srgbClr val="DA0037"/>
          </a:solidFill>
          <a:ln>
            <a:noFill/>
          </a:ln>
          <a:effectLst/>
        </p:spPr>
        <p:style>
          <a:lnRef idx="1">
            <a:schemeClr val="accent1"/>
          </a:lnRef>
          <a:fillRef idx="3">
            <a:schemeClr val="accent1"/>
          </a:fillRef>
          <a:effectRef idx="2">
            <a:schemeClr val="accent1"/>
          </a:effectRef>
          <a:fontRef idx="minor">
            <a:schemeClr val="lt1"/>
          </a:fontRef>
        </p:style>
        <p:txBody>
          <a:bodyPr lIns="34238" tIns="17117" rIns="34238" bIns="17117" spcCol="0" rtlCol="0" anchor="ctr"/>
          <a:lstStyle/>
          <a:p>
            <a:pPr algn="ctr"/>
            <a:r>
              <a:rPr lang="en-US" sz="2175" b="1" dirty="0">
                <a:latin typeface="Calibri" charset="0"/>
                <a:ea typeface="Calibri" charset="0"/>
                <a:cs typeface="Calibri" charset="0"/>
              </a:rPr>
              <a:t>1</a:t>
            </a:r>
          </a:p>
        </p:txBody>
      </p:sp>
      <p:sp>
        <p:nvSpPr>
          <p:cNvPr id="18" name="Rectangle 17"/>
          <p:cNvSpPr/>
          <p:nvPr/>
        </p:nvSpPr>
        <p:spPr>
          <a:xfrm>
            <a:off x="1458544" y="2161339"/>
            <a:ext cx="6346576" cy="465456"/>
          </a:xfrm>
          <a:prstGeom prst="rect">
            <a:avLst/>
          </a:prstGeom>
        </p:spPr>
        <p:txBody>
          <a:bodyPr wrap="square" lIns="34238" tIns="17117" rIns="34238" bIns="17117">
            <a:spAutoFit/>
          </a:bodyPr>
          <a:lstStyle/>
          <a:p>
            <a:r>
              <a:rPr lang="en-US" sz="1400" dirty="0" smtClean="0">
                <a:solidFill>
                  <a:schemeClr val="tx2"/>
                </a:solidFill>
                <a:latin typeface="Calibri" charset="0"/>
                <a:ea typeface="Calibri" charset="0"/>
                <a:cs typeface="Calibri" charset="0"/>
              </a:rPr>
              <a:t>How to </a:t>
            </a:r>
            <a:r>
              <a:rPr lang="en-US" sz="1400" dirty="0">
                <a:solidFill>
                  <a:srgbClr val="DA0037"/>
                </a:solidFill>
                <a:latin typeface="Calibri" charset="0"/>
                <a:ea typeface="Calibri" charset="0"/>
                <a:cs typeface="Calibri" charset="0"/>
              </a:rPr>
              <a:t>discover unauthorized changes</a:t>
            </a:r>
            <a:r>
              <a:rPr lang="en-US" sz="1400" dirty="0">
                <a:solidFill>
                  <a:schemeClr val="tx2"/>
                </a:solidFill>
                <a:latin typeface="Calibri" charset="0"/>
                <a:ea typeface="Calibri" charset="0"/>
                <a:cs typeface="Calibri" charset="0"/>
              </a:rPr>
              <a:t>, also those made by the insiders, and report them in a timely fashion.</a:t>
            </a:r>
          </a:p>
        </p:txBody>
      </p:sp>
      <p:sp>
        <p:nvSpPr>
          <p:cNvPr id="19" name="Rectangle 18"/>
          <p:cNvSpPr/>
          <p:nvPr/>
        </p:nvSpPr>
        <p:spPr>
          <a:xfrm>
            <a:off x="851473" y="2947769"/>
            <a:ext cx="451470" cy="451470"/>
          </a:xfrm>
          <a:prstGeom prst="rect">
            <a:avLst/>
          </a:prstGeom>
          <a:solidFill>
            <a:srgbClr val="DA0037"/>
          </a:solidFill>
          <a:ln>
            <a:noFill/>
          </a:ln>
          <a:effectLst/>
        </p:spPr>
        <p:style>
          <a:lnRef idx="1">
            <a:schemeClr val="accent1"/>
          </a:lnRef>
          <a:fillRef idx="3">
            <a:schemeClr val="accent1"/>
          </a:fillRef>
          <a:effectRef idx="2">
            <a:schemeClr val="accent1"/>
          </a:effectRef>
          <a:fontRef idx="minor">
            <a:schemeClr val="lt1"/>
          </a:fontRef>
        </p:style>
        <p:txBody>
          <a:bodyPr lIns="34238" tIns="17117" rIns="34238" bIns="17117" spcCol="0" rtlCol="0" anchor="ctr"/>
          <a:lstStyle/>
          <a:p>
            <a:pPr algn="ctr"/>
            <a:r>
              <a:rPr lang="en-US" sz="2175" b="1" dirty="0">
                <a:latin typeface="Calibri" charset="0"/>
                <a:ea typeface="Calibri" charset="0"/>
                <a:cs typeface="Calibri" charset="0"/>
              </a:rPr>
              <a:t>2</a:t>
            </a:r>
          </a:p>
        </p:txBody>
      </p:sp>
      <p:sp>
        <p:nvSpPr>
          <p:cNvPr id="20" name="Rectangle 19"/>
          <p:cNvSpPr/>
          <p:nvPr/>
        </p:nvSpPr>
        <p:spPr>
          <a:xfrm>
            <a:off x="851473" y="3719923"/>
            <a:ext cx="451470" cy="451470"/>
          </a:xfrm>
          <a:prstGeom prst="rect">
            <a:avLst/>
          </a:prstGeom>
          <a:solidFill>
            <a:srgbClr val="DA0037"/>
          </a:solidFill>
          <a:ln>
            <a:noFill/>
          </a:ln>
          <a:effectLst/>
        </p:spPr>
        <p:style>
          <a:lnRef idx="1">
            <a:schemeClr val="accent1"/>
          </a:lnRef>
          <a:fillRef idx="3">
            <a:schemeClr val="accent1"/>
          </a:fillRef>
          <a:effectRef idx="2">
            <a:schemeClr val="accent1"/>
          </a:effectRef>
          <a:fontRef idx="minor">
            <a:schemeClr val="lt1"/>
          </a:fontRef>
        </p:style>
        <p:txBody>
          <a:bodyPr lIns="34238" tIns="17117" rIns="34238" bIns="17117" spcCol="0" rtlCol="0" anchor="ctr"/>
          <a:lstStyle/>
          <a:p>
            <a:pPr algn="ctr"/>
            <a:r>
              <a:rPr lang="en-US" sz="2175" b="1" dirty="0">
                <a:latin typeface="Calibri" charset="0"/>
                <a:ea typeface="Calibri" charset="0"/>
                <a:cs typeface="Calibri" charset="0"/>
              </a:rPr>
              <a:t>3</a:t>
            </a:r>
          </a:p>
        </p:txBody>
      </p:sp>
      <p:sp>
        <p:nvSpPr>
          <p:cNvPr id="21" name="Rectangle 20"/>
          <p:cNvSpPr/>
          <p:nvPr/>
        </p:nvSpPr>
        <p:spPr>
          <a:xfrm>
            <a:off x="1458546" y="2929538"/>
            <a:ext cx="6335163" cy="465456"/>
          </a:xfrm>
          <a:prstGeom prst="rect">
            <a:avLst/>
          </a:prstGeom>
        </p:spPr>
        <p:txBody>
          <a:bodyPr wrap="square" lIns="34238" tIns="17117" rIns="34238" bIns="17117">
            <a:spAutoFit/>
          </a:bodyPr>
          <a:lstStyle/>
          <a:p>
            <a:r>
              <a:rPr lang="en-US" sz="1400" dirty="0" smtClean="0">
                <a:solidFill>
                  <a:schemeClr val="tx2"/>
                </a:solidFill>
                <a:latin typeface="Calibri" charset="0"/>
                <a:ea typeface="Calibri" charset="0"/>
                <a:cs typeface="Calibri" charset="0"/>
              </a:rPr>
              <a:t>How to </a:t>
            </a:r>
            <a:r>
              <a:rPr lang="en-US" sz="1400" dirty="0">
                <a:solidFill>
                  <a:schemeClr val="tx2"/>
                </a:solidFill>
                <a:latin typeface="Calibri" charset="0"/>
                <a:ea typeface="Calibri" charset="0"/>
                <a:cs typeface="Calibri" charset="0"/>
              </a:rPr>
              <a:t>produce </a:t>
            </a:r>
            <a:r>
              <a:rPr lang="en-US" sz="1400" dirty="0">
                <a:solidFill>
                  <a:srgbClr val="DA0037"/>
                </a:solidFill>
                <a:latin typeface="Calibri" charset="0"/>
                <a:ea typeface="Calibri" charset="0"/>
                <a:cs typeface="Calibri" charset="0"/>
              </a:rPr>
              <a:t>independent and legally sound proof </a:t>
            </a:r>
            <a:r>
              <a:rPr lang="en-US" sz="1400" dirty="0">
                <a:solidFill>
                  <a:schemeClr val="tx2"/>
                </a:solidFill>
                <a:latin typeface="Calibri" charset="0"/>
                <a:ea typeface="Calibri" charset="0"/>
                <a:cs typeface="Calibri" charset="0"/>
              </a:rPr>
              <a:t>of record for internal, external and regulatory compliance purposes.</a:t>
            </a:r>
          </a:p>
        </p:txBody>
      </p:sp>
      <p:sp>
        <p:nvSpPr>
          <p:cNvPr id="22" name="Rectangle 21"/>
          <p:cNvSpPr/>
          <p:nvPr/>
        </p:nvSpPr>
        <p:spPr>
          <a:xfrm>
            <a:off x="1458545" y="3696905"/>
            <a:ext cx="6091800" cy="465456"/>
          </a:xfrm>
          <a:prstGeom prst="rect">
            <a:avLst/>
          </a:prstGeom>
        </p:spPr>
        <p:txBody>
          <a:bodyPr wrap="square" lIns="34238" tIns="17117" rIns="34238" bIns="17117">
            <a:spAutoFit/>
          </a:bodyPr>
          <a:lstStyle/>
          <a:p>
            <a:r>
              <a:rPr lang="en-US" sz="1400" dirty="0" smtClean="0">
                <a:solidFill>
                  <a:schemeClr val="tx2"/>
                </a:solidFill>
                <a:latin typeface="Calibri" charset="0"/>
                <a:ea typeface="Calibri" charset="0"/>
                <a:cs typeface="Calibri" charset="0"/>
              </a:rPr>
              <a:t>How to achieve </a:t>
            </a:r>
            <a:r>
              <a:rPr lang="en-US" sz="1400" dirty="0">
                <a:solidFill>
                  <a:schemeClr val="tx2"/>
                </a:solidFill>
                <a:latin typeface="Calibri" charset="0"/>
                <a:ea typeface="Calibri" charset="0"/>
                <a:cs typeface="Calibri" charset="0"/>
              </a:rPr>
              <a:t>the above </a:t>
            </a:r>
            <a:r>
              <a:rPr lang="en-US" sz="1400" dirty="0">
                <a:solidFill>
                  <a:srgbClr val="DA0037"/>
                </a:solidFill>
                <a:latin typeface="Calibri" charset="0"/>
                <a:ea typeface="Calibri" charset="0"/>
                <a:cs typeface="Calibri" charset="0"/>
              </a:rPr>
              <a:t>capabilities </a:t>
            </a:r>
            <a:r>
              <a:rPr lang="en-US" sz="1400" dirty="0" smtClean="0">
                <a:solidFill>
                  <a:srgbClr val="DA0037"/>
                </a:solidFill>
                <a:latin typeface="Calibri" charset="0"/>
                <a:ea typeface="Calibri" charset="0"/>
                <a:cs typeface="Calibri" charset="0"/>
              </a:rPr>
              <a:t>at scale </a:t>
            </a:r>
            <a:r>
              <a:rPr lang="en-US" sz="1400" dirty="0" smtClean="0">
                <a:solidFill>
                  <a:schemeClr val="tx2"/>
                </a:solidFill>
                <a:latin typeface="Calibri" charset="0"/>
                <a:ea typeface="Calibri" charset="0"/>
                <a:cs typeface="Calibri" charset="0"/>
              </a:rPr>
              <a:t>across </a:t>
            </a:r>
            <a:r>
              <a:rPr lang="en-US" sz="1400" dirty="0">
                <a:solidFill>
                  <a:schemeClr val="tx2"/>
                </a:solidFill>
                <a:latin typeface="Calibri" charset="0"/>
                <a:ea typeface="Calibri" charset="0"/>
                <a:cs typeface="Calibri" charset="0"/>
              </a:rPr>
              <a:t>extremely large systems with </a:t>
            </a:r>
            <a:r>
              <a:rPr lang="en-US" sz="1400" dirty="0" smtClean="0">
                <a:solidFill>
                  <a:schemeClr val="tx2"/>
                </a:solidFill>
                <a:latin typeface="Calibri" charset="0"/>
                <a:ea typeface="Calibri" charset="0"/>
                <a:cs typeface="Calibri" charset="0"/>
              </a:rPr>
              <a:t>petabytes </a:t>
            </a:r>
            <a:r>
              <a:rPr lang="en-US" sz="1400" dirty="0">
                <a:solidFill>
                  <a:schemeClr val="tx2"/>
                </a:solidFill>
                <a:latin typeface="Calibri" charset="0"/>
                <a:ea typeface="Calibri" charset="0"/>
                <a:cs typeface="Calibri" charset="0"/>
              </a:rPr>
              <a:t>of data and </a:t>
            </a:r>
            <a:r>
              <a:rPr lang="en-US" sz="1400" dirty="0" smtClean="0">
                <a:solidFill>
                  <a:schemeClr val="tx2"/>
                </a:solidFill>
                <a:latin typeface="Calibri" charset="0"/>
                <a:ea typeface="Calibri" charset="0"/>
                <a:cs typeface="Calibri" charset="0"/>
              </a:rPr>
              <a:t>(hundreds of) millions </a:t>
            </a:r>
            <a:r>
              <a:rPr lang="en-US" sz="1400" dirty="0">
                <a:solidFill>
                  <a:schemeClr val="tx2"/>
                </a:solidFill>
                <a:latin typeface="Calibri" charset="0"/>
                <a:ea typeface="Calibri" charset="0"/>
                <a:cs typeface="Calibri" charset="0"/>
              </a:rPr>
              <a:t>of records</a:t>
            </a:r>
          </a:p>
        </p:txBody>
      </p:sp>
    </p:spTree>
    <p:extLst>
      <p:ext uri="{BB962C8B-B14F-4D97-AF65-F5344CB8AC3E}">
        <p14:creationId xmlns:p14="http://schemas.microsoft.com/office/powerpoint/2010/main" val="908124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smtClean="0">
                <a:ln w="18415" cmpd="sng">
                  <a:noFill/>
                  <a:prstDash val="solid"/>
                </a:ln>
                <a:solidFill>
                  <a:srgbClr val="12599F"/>
                </a:solidFill>
                <a:effectLst/>
                <a:cs typeface="Montserrat"/>
              </a:rPr>
              <a:t>BLOCKCHAIN USE CASES</a:t>
            </a:r>
          </a:p>
          <a:p>
            <a:r>
              <a:rPr lang="en-US" sz="2800" b="1" smtClean="0">
                <a:ln w="18415" cmpd="sng">
                  <a:noFill/>
                  <a:prstDash val="solid"/>
                </a:ln>
                <a:solidFill>
                  <a:srgbClr val="DA0037"/>
                </a:solidFill>
                <a:cs typeface="Montserrat"/>
              </a:rPr>
              <a:t>CLIENT ONBOARDING</a:t>
            </a:r>
            <a:endParaRPr lang="en-US" sz="2800" b="1">
              <a:ln w="18415" cmpd="sng">
                <a:noFill/>
                <a:prstDash val="solid"/>
              </a:ln>
              <a:solidFill>
                <a:srgbClr val="DA0037"/>
              </a:solidFill>
              <a:effectLst/>
              <a:cs typeface="Montserrat"/>
            </a:endParaRPr>
          </a:p>
        </p:txBody>
      </p:sp>
      <p:sp>
        <p:nvSpPr>
          <p:cNvPr id="7" name="Rectangle 6"/>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22</a:t>
            </a:r>
            <a:endParaRPr lang="en-US" sz="1000" dirty="0">
              <a:solidFill>
                <a:srgbClr val="FFFFFF"/>
              </a:solidFill>
              <a:latin typeface="Montserrat Ultra Light"/>
              <a:cs typeface="Montserrat Ultra Light"/>
            </a:endParaRPr>
          </a:p>
        </p:txBody>
      </p:sp>
      <p:sp>
        <p:nvSpPr>
          <p:cNvPr id="12" name="Footer Placeholder 3"/>
          <p:cNvSpPr>
            <a:spLocks noGrp="1"/>
          </p:cNvSpPr>
          <p:nvPr>
            <p:ph type="ftr" sz="quarter" idx="11"/>
          </p:nvPr>
        </p:nvSpPr>
        <p:spPr>
          <a:xfrm>
            <a:off x="1513874" y="9934303"/>
            <a:ext cx="6437004" cy="730251"/>
          </a:xfrm>
        </p:spPr>
        <p:txBody>
          <a:bodyPr/>
          <a:lstStyle/>
          <a:p>
            <a:r>
              <a:rPr lang="en-US" dirty="0" smtClean="0"/>
              <a:t>KSI Use Cases</a:t>
            </a:r>
            <a:endParaRPr lang="en-US" dirty="0"/>
          </a:p>
        </p:txBody>
      </p:sp>
      <p:sp>
        <p:nvSpPr>
          <p:cNvPr id="14" name="Slide Number Placeholder 4"/>
          <p:cNvSpPr>
            <a:spLocks noGrp="1"/>
          </p:cNvSpPr>
          <p:nvPr>
            <p:ph type="sldNum" sz="quarter" idx="12"/>
          </p:nvPr>
        </p:nvSpPr>
        <p:spPr>
          <a:xfrm>
            <a:off x="674239" y="9934303"/>
            <a:ext cx="656109" cy="730251"/>
          </a:xfrm>
        </p:spPr>
        <p:txBody>
          <a:bodyPr/>
          <a:lstStyle/>
          <a:p>
            <a:fld id="{C48DD483-8E7A-D54C-BB9D-8DB1F6493760}" type="slidenum">
              <a:rPr lang="en-US"/>
              <a:t>23</a:t>
            </a:fld>
            <a:endParaRPr lang="en-US"/>
          </a:p>
        </p:txBody>
      </p:sp>
      <p:grpSp>
        <p:nvGrpSpPr>
          <p:cNvPr id="15" name="Group 14"/>
          <p:cNvGrpSpPr/>
          <p:nvPr/>
        </p:nvGrpSpPr>
        <p:grpSpPr>
          <a:xfrm>
            <a:off x="4263479" y="1039648"/>
            <a:ext cx="4616606" cy="5333712"/>
            <a:chOff x="2288926" y="3407702"/>
            <a:chExt cx="8606238" cy="11400312"/>
          </a:xfrm>
        </p:grpSpPr>
        <p:pic>
          <p:nvPicPr>
            <p:cNvPr id="16" name="Picture 15"/>
            <p:cNvPicPr>
              <a:picLocks noChangeAspect="1"/>
            </p:cNvPicPr>
            <p:nvPr/>
          </p:nvPicPr>
          <p:blipFill rotWithShape="1">
            <a:blip r:embed="rId3"/>
            <a:srcRect r="2241"/>
            <a:stretch/>
          </p:blipFill>
          <p:spPr>
            <a:xfrm>
              <a:off x="2288926" y="3407702"/>
              <a:ext cx="8606238" cy="7332285"/>
            </a:xfrm>
            <a:prstGeom prst="rect">
              <a:avLst/>
            </a:prstGeom>
          </p:spPr>
        </p:pic>
        <p:grpSp>
          <p:nvGrpSpPr>
            <p:cNvPr id="17" name="Group 16"/>
            <p:cNvGrpSpPr/>
            <p:nvPr/>
          </p:nvGrpSpPr>
          <p:grpSpPr>
            <a:xfrm>
              <a:off x="3340100" y="4572000"/>
              <a:ext cx="7177386" cy="10236014"/>
              <a:chOff x="4906827" y="4468361"/>
              <a:chExt cx="4749656" cy="6567131"/>
            </a:xfrm>
          </p:grpSpPr>
          <p:pic>
            <p:nvPicPr>
              <p:cNvPr id="18" name="Picture 17" descr="Screen Shot 2013-05-12 at 10.18.26 PM.png"/>
              <p:cNvPicPr>
                <a:picLocks noChangeAspect="1"/>
              </p:cNvPicPr>
              <p:nvPr/>
            </p:nvPicPr>
            <p:blipFill rotWithShape="1">
              <a:blip r:embed="rId4">
                <a:extLst>
                  <a:ext uri="{28A0092B-C50C-407E-A947-70E740481C1C}">
                    <a14:useLocalDpi xmlns:a14="http://schemas.microsoft.com/office/drawing/2010/main" val="0"/>
                  </a:ext>
                </a:extLst>
              </a:blip>
              <a:srcRect b="5428"/>
              <a:stretch/>
            </p:blipFill>
            <p:spPr>
              <a:xfrm>
                <a:off x="4906827" y="4468361"/>
                <a:ext cx="4516824" cy="3303650"/>
              </a:xfrm>
              <a:prstGeom prst="rect">
                <a:avLst/>
              </a:prstGeom>
            </p:spPr>
          </p:pic>
          <p:pic>
            <p:nvPicPr>
              <p:cNvPr id="19" name="Picture 18" descr="Screen Shot 2013-05-12 at 10.13.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598" y="5406036"/>
                <a:ext cx="2983083" cy="1689216"/>
              </a:xfrm>
              <a:prstGeom prst="rect">
                <a:avLst/>
              </a:prstGeom>
            </p:spPr>
          </p:pic>
          <p:pic>
            <p:nvPicPr>
              <p:cNvPr id="20" name="Picture 19"/>
              <p:cNvPicPr>
                <a:picLocks noChangeAspect="1"/>
              </p:cNvPicPr>
              <p:nvPr/>
            </p:nvPicPr>
            <p:blipFill>
              <a:blip r:embed="rId6"/>
              <a:stretch>
                <a:fillRect/>
              </a:stretch>
            </p:blipFill>
            <p:spPr>
              <a:xfrm>
                <a:off x="5975955" y="5891992"/>
                <a:ext cx="3680528" cy="5143500"/>
              </a:xfrm>
              <a:prstGeom prst="rect">
                <a:avLst/>
              </a:prstGeom>
            </p:spPr>
          </p:pic>
        </p:grpSp>
      </p:grpSp>
      <p:sp>
        <p:nvSpPr>
          <p:cNvPr id="21" name="Shape 792"/>
          <p:cNvSpPr txBox="1"/>
          <p:nvPr/>
        </p:nvSpPr>
        <p:spPr>
          <a:xfrm>
            <a:off x="295069" y="2381562"/>
            <a:ext cx="3771289" cy="2529221"/>
          </a:xfrm>
          <a:prstGeom prst="rect">
            <a:avLst/>
          </a:prstGeom>
          <a:noFill/>
          <a:ln>
            <a:noFill/>
          </a:ln>
        </p:spPr>
        <p:txBody>
          <a:bodyPr lIns="91425" tIns="91425" rIns="91425" bIns="91425" anchor="t" anchorCtr="0">
            <a:noAutofit/>
          </a:bodyPr>
          <a:lstStyle/>
          <a:p>
            <a:pPr lvl="0" rtl="0">
              <a:lnSpc>
                <a:spcPct val="100000"/>
              </a:lnSpc>
              <a:spcBef>
                <a:spcPts val="0"/>
              </a:spcBef>
              <a:buClr>
                <a:srgbClr val="FF0000"/>
              </a:buClr>
              <a:buSzPct val="25000"/>
              <a:buFont typeface="Arial"/>
              <a:buNone/>
            </a:pPr>
            <a:r>
              <a:rPr lang="en-US" sz="1600" dirty="0" smtClean="0">
                <a:solidFill>
                  <a:srgbClr val="DA0037"/>
                </a:solidFill>
                <a:latin typeface="Calibri" charset="0"/>
                <a:ea typeface="Calibri" charset="0"/>
                <a:cs typeface="Calibri" charset="0"/>
              </a:rPr>
              <a:t>Solution Benefits:</a:t>
            </a:r>
            <a:endParaRPr lang="en-US" sz="1600" dirty="0">
              <a:solidFill>
                <a:srgbClr val="DA0037"/>
              </a:solidFill>
              <a:latin typeface="Calibri" charset="0"/>
              <a:ea typeface="Calibri" charset="0"/>
              <a:cs typeface="Calibri" charset="0"/>
            </a:endParaRPr>
          </a:p>
          <a:p>
            <a:pPr marL="285750" lvl="0" indent="-285750" rtl="0">
              <a:lnSpc>
                <a:spcPct val="100000"/>
              </a:lnSpc>
              <a:spcBef>
                <a:spcPts val="1200"/>
              </a:spcBef>
              <a:buClr>
                <a:schemeClr val="tx2"/>
              </a:buClr>
              <a:buSzPct val="100000"/>
              <a:buFont typeface="Arial" charset="0"/>
              <a:buChar char="•"/>
            </a:pPr>
            <a:r>
              <a:rPr lang="en-US" sz="1400" dirty="0">
                <a:solidFill>
                  <a:schemeClr val="tx2"/>
                </a:solidFill>
                <a:latin typeface="Calibri" charset="0"/>
                <a:ea typeface="Calibri" charset="0"/>
                <a:cs typeface="Calibri" charset="0"/>
              </a:rPr>
              <a:t>30% </a:t>
            </a:r>
            <a:r>
              <a:rPr lang="en-US" sz="1400" dirty="0">
                <a:solidFill>
                  <a:srgbClr val="DA0037"/>
                </a:solidFill>
                <a:latin typeface="Calibri" charset="0"/>
                <a:ea typeface="Calibri" charset="0"/>
                <a:cs typeface="Calibri" charset="0"/>
              </a:rPr>
              <a:t>increased conversion</a:t>
            </a:r>
            <a:r>
              <a:rPr lang="en-US" sz="1400" dirty="0">
                <a:solidFill>
                  <a:srgbClr val="FF0000"/>
                </a:solidFill>
                <a:latin typeface="Calibri" charset="0"/>
                <a:ea typeface="Calibri" charset="0"/>
                <a:cs typeface="Calibri" charset="0"/>
              </a:rPr>
              <a:t> </a:t>
            </a:r>
            <a:r>
              <a:rPr lang="en-US" sz="1400" dirty="0">
                <a:solidFill>
                  <a:schemeClr val="tx2"/>
                </a:solidFill>
                <a:latin typeface="Calibri" charset="0"/>
                <a:ea typeface="Calibri" charset="0"/>
                <a:cs typeface="Calibri" charset="0"/>
              </a:rPr>
              <a:t>when compared to sending paper</a:t>
            </a:r>
          </a:p>
          <a:p>
            <a:pPr marL="285750" indent="-285750">
              <a:spcBef>
                <a:spcPts val="600"/>
              </a:spcBef>
              <a:buFont typeface="Arial" charset="0"/>
              <a:buChar char="•"/>
            </a:pPr>
            <a:r>
              <a:rPr lang="en-US" sz="1400" dirty="0" smtClean="0">
                <a:solidFill>
                  <a:schemeClr val="tx2"/>
                </a:solidFill>
                <a:latin typeface="Calibri" charset="0"/>
                <a:ea typeface="Calibri" charset="0"/>
                <a:cs typeface="Calibri" charset="0"/>
              </a:rPr>
              <a:t>Strong </a:t>
            </a:r>
            <a:r>
              <a:rPr lang="en-US" sz="1400" dirty="0">
                <a:solidFill>
                  <a:srgbClr val="DA0037"/>
                </a:solidFill>
                <a:latin typeface="Calibri" charset="0"/>
                <a:ea typeface="Calibri" charset="0"/>
                <a:cs typeface="Calibri" charset="0"/>
              </a:rPr>
              <a:t>n</a:t>
            </a:r>
            <a:r>
              <a:rPr lang="en-US" sz="1400" dirty="0" smtClean="0">
                <a:solidFill>
                  <a:srgbClr val="DA0037"/>
                </a:solidFill>
                <a:latin typeface="Calibri" charset="0"/>
                <a:ea typeface="Calibri" charset="0"/>
                <a:cs typeface="Calibri" charset="0"/>
              </a:rPr>
              <a:t>on </a:t>
            </a:r>
            <a:r>
              <a:rPr lang="en-US" sz="1400" dirty="0">
                <a:solidFill>
                  <a:srgbClr val="DA0037"/>
                </a:solidFill>
                <a:latin typeface="Calibri" charset="0"/>
                <a:ea typeface="Calibri" charset="0"/>
                <a:cs typeface="Calibri" charset="0"/>
              </a:rPr>
              <a:t>repudiation </a:t>
            </a:r>
            <a:r>
              <a:rPr lang="en-US" sz="1400" dirty="0">
                <a:solidFill>
                  <a:schemeClr val="tx2"/>
                </a:solidFill>
                <a:latin typeface="Calibri" charset="0"/>
                <a:ea typeface="Calibri" charset="0"/>
                <a:cs typeface="Calibri" charset="0"/>
              </a:rPr>
              <a:t>for signed documents lasting over </a:t>
            </a:r>
            <a:r>
              <a:rPr lang="en-US" sz="1400" dirty="0" smtClean="0">
                <a:solidFill>
                  <a:schemeClr val="tx2"/>
                </a:solidFill>
                <a:latin typeface="Calibri" charset="0"/>
                <a:ea typeface="Calibri" charset="0"/>
                <a:cs typeface="Calibri" charset="0"/>
              </a:rPr>
              <a:t>required 10 </a:t>
            </a:r>
            <a:r>
              <a:rPr lang="en-US" sz="1400" dirty="0">
                <a:solidFill>
                  <a:schemeClr val="tx2"/>
                </a:solidFill>
                <a:latin typeface="Calibri" charset="0"/>
                <a:ea typeface="Calibri" charset="0"/>
                <a:cs typeface="Calibri" charset="0"/>
              </a:rPr>
              <a:t>years.</a:t>
            </a:r>
          </a:p>
          <a:p>
            <a:pPr marL="285750" indent="-285750">
              <a:spcBef>
                <a:spcPts val="600"/>
              </a:spcBef>
              <a:buFont typeface="Arial" charset="0"/>
              <a:buChar char="•"/>
            </a:pPr>
            <a:r>
              <a:rPr lang="en-US" sz="1400" dirty="0">
                <a:solidFill>
                  <a:schemeClr val="tx2"/>
                </a:solidFill>
                <a:latin typeface="Calibri" charset="0"/>
                <a:ea typeface="Calibri" charset="0"/>
                <a:cs typeface="Calibri" charset="0"/>
              </a:rPr>
              <a:t>Contract integrity </a:t>
            </a:r>
            <a:r>
              <a:rPr lang="en-US" sz="1400" dirty="0" smtClean="0">
                <a:solidFill>
                  <a:schemeClr val="tx2"/>
                </a:solidFill>
                <a:latin typeface="Calibri" charset="0"/>
                <a:ea typeface="Calibri" charset="0"/>
                <a:cs typeface="Calibri" charset="0"/>
              </a:rPr>
              <a:t>is </a:t>
            </a:r>
            <a:r>
              <a:rPr lang="en-US" sz="1400" dirty="0" smtClean="0">
                <a:solidFill>
                  <a:srgbClr val="DA0037"/>
                </a:solidFill>
                <a:latin typeface="Calibri" charset="0"/>
                <a:ea typeface="Calibri" charset="0"/>
                <a:cs typeface="Calibri" charset="0"/>
              </a:rPr>
              <a:t>independently </a:t>
            </a:r>
            <a:r>
              <a:rPr lang="en-US" sz="1400" dirty="0">
                <a:solidFill>
                  <a:srgbClr val="DA0037"/>
                </a:solidFill>
                <a:latin typeface="Calibri" charset="0"/>
                <a:ea typeface="Calibri" charset="0"/>
                <a:cs typeface="Calibri" charset="0"/>
              </a:rPr>
              <a:t>verifiable </a:t>
            </a:r>
            <a:r>
              <a:rPr lang="en-US" sz="1400" dirty="0">
                <a:solidFill>
                  <a:schemeClr val="tx2"/>
                </a:solidFill>
                <a:latin typeface="Calibri" charset="0"/>
                <a:ea typeface="Calibri" charset="0"/>
                <a:cs typeface="Calibri" charset="0"/>
              </a:rPr>
              <a:t>by </a:t>
            </a:r>
            <a:r>
              <a:rPr lang="en-US" sz="1400" dirty="0" err="1">
                <a:solidFill>
                  <a:schemeClr val="tx2"/>
                </a:solidFill>
                <a:latin typeface="Calibri" charset="0"/>
                <a:ea typeface="Calibri" charset="0"/>
                <a:cs typeface="Calibri" charset="0"/>
              </a:rPr>
              <a:t>Scrive</a:t>
            </a:r>
            <a:r>
              <a:rPr lang="en-US" sz="1400" dirty="0">
                <a:solidFill>
                  <a:schemeClr val="tx2"/>
                </a:solidFill>
                <a:latin typeface="Calibri" charset="0"/>
                <a:ea typeface="Calibri" charset="0"/>
                <a:cs typeface="Calibri" charset="0"/>
              </a:rPr>
              <a:t> customers with no third-party involvement.</a:t>
            </a:r>
          </a:p>
          <a:p>
            <a:pPr>
              <a:lnSpc>
                <a:spcPct val="100000"/>
              </a:lnSpc>
              <a:spcBef>
                <a:spcPts val="0"/>
              </a:spcBef>
              <a:buNone/>
            </a:pPr>
            <a:endParaRPr sz="1400" dirty="0">
              <a:latin typeface="Calibri" charset="0"/>
              <a:ea typeface="Calibri" charset="0"/>
              <a:cs typeface="Calibri" charset="0"/>
            </a:endParaRPr>
          </a:p>
        </p:txBody>
      </p:sp>
      <p:sp>
        <p:nvSpPr>
          <p:cNvPr id="2" name="Rectangle 1"/>
          <p:cNvSpPr/>
          <p:nvPr/>
        </p:nvSpPr>
        <p:spPr>
          <a:xfrm>
            <a:off x="275880" y="1480325"/>
            <a:ext cx="3771289" cy="830997"/>
          </a:xfrm>
          <a:prstGeom prst="rect">
            <a:avLst/>
          </a:prstGeom>
        </p:spPr>
        <p:txBody>
          <a:bodyPr wrap="square">
            <a:spAutoFit/>
          </a:bodyPr>
          <a:lstStyle/>
          <a:p>
            <a:r>
              <a:rPr lang="en-US" sz="1600" dirty="0" err="1">
                <a:solidFill>
                  <a:srgbClr val="DA0037"/>
                </a:solidFill>
              </a:rPr>
              <a:t>Scrive</a:t>
            </a:r>
            <a:r>
              <a:rPr lang="en-US" sz="1600" dirty="0">
                <a:solidFill>
                  <a:srgbClr val="DA0037"/>
                </a:solidFill>
              </a:rPr>
              <a:t> </a:t>
            </a:r>
            <a:r>
              <a:rPr lang="en-US" sz="1600" dirty="0">
                <a:solidFill>
                  <a:schemeClr val="tx2"/>
                </a:solidFill>
              </a:rPr>
              <a:t>is a Swedish company that provides a technology for rapid client onboarding that </a:t>
            </a:r>
            <a:r>
              <a:rPr lang="en-US" sz="1600" dirty="0" smtClean="0">
                <a:solidFill>
                  <a:schemeClr val="tx2"/>
                </a:solidFill>
              </a:rPr>
              <a:t>requires </a:t>
            </a:r>
            <a:r>
              <a:rPr lang="en-US" sz="1600" dirty="0">
                <a:solidFill>
                  <a:schemeClr val="tx2"/>
                </a:solidFill>
              </a:rPr>
              <a:t>a signing authority. </a:t>
            </a:r>
          </a:p>
        </p:txBody>
      </p:sp>
    </p:spTree>
    <p:extLst>
      <p:ext uri="{BB962C8B-B14F-4D97-AF65-F5344CB8AC3E}">
        <p14:creationId xmlns:p14="http://schemas.microsoft.com/office/powerpoint/2010/main" val="11224418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smtClean="0">
                <a:ln w="18415" cmpd="sng">
                  <a:noFill/>
                  <a:prstDash val="solid"/>
                </a:ln>
                <a:solidFill>
                  <a:srgbClr val="12599F"/>
                </a:solidFill>
                <a:effectLst/>
                <a:cs typeface="Montserrat"/>
              </a:rPr>
              <a:t>BLOCKCHAIN USE CASES</a:t>
            </a:r>
          </a:p>
          <a:p>
            <a:r>
              <a:rPr lang="en-US" sz="2800" b="1" smtClean="0">
                <a:ln w="18415" cmpd="sng">
                  <a:noFill/>
                  <a:prstDash val="solid"/>
                </a:ln>
                <a:solidFill>
                  <a:srgbClr val="DA0037"/>
                </a:solidFill>
                <a:cs typeface="Montserrat"/>
              </a:rPr>
              <a:t>ENTERPRISE CYBERSECURITY</a:t>
            </a:r>
            <a:endParaRPr lang="en-US" sz="2800" b="1">
              <a:ln w="18415" cmpd="sng">
                <a:noFill/>
                <a:prstDash val="solid"/>
              </a:ln>
              <a:solidFill>
                <a:srgbClr val="DA0037"/>
              </a:solidFill>
              <a:effectLst/>
              <a:cs typeface="Montserrat"/>
            </a:endParaRPr>
          </a:p>
        </p:txBody>
      </p:sp>
      <p:sp>
        <p:nvSpPr>
          <p:cNvPr id="7" name="Rectangle 6"/>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23</a:t>
            </a:r>
            <a:endParaRPr lang="en-US" sz="1000" dirty="0">
              <a:solidFill>
                <a:srgbClr val="FFFFFF"/>
              </a:solidFill>
              <a:latin typeface="Montserrat Ultra Light"/>
              <a:cs typeface="Montserrat Ultra Light"/>
            </a:endParaRPr>
          </a:p>
        </p:txBody>
      </p:sp>
      <p:sp>
        <p:nvSpPr>
          <p:cNvPr id="8" name="Rectangle 7"/>
          <p:cNvSpPr/>
          <p:nvPr/>
        </p:nvSpPr>
        <p:spPr>
          <a:xfrm>
            <a:off x="351941" y="1382267"/>
            <a:ext cx="3695373" cy="3225498"/>
          </a:xfrm>
          <a:prstGeom prst="rect">
            <a:avLst/>
          </a:prstGeom>
        </p:spPr>
        <p:txBody>
          <a:bodyPr wrap="square">
            <a:spAutoFit/>
          </a:bodyPr>
          <a:lstStyle/>
          <a:p>
            <a:pPr>
              <a:spcBef>
                <a:spcPct val="20000"/>
              </a:spcBef>
              <a:spcAft>
                <a:spcPts val="1800"/>
              </a:spcAft>
              <a:buClr>
                <a:srgbClr val="DA0037"/>
              </a:buClr>
            </a:pPr>
            <a:r>
              <a:rPr lang="en-US" sz="1400" dirty="0" smtClean="0">
                <a:solidFill>
                  <a:srgbClr val="12599F"/>
                </a:solidFill>
                <a:latin typeface="Calibri" charset="0"/>
                <a:ea typeface="Calibri" charset="0"/>
                <a:cs typeface="Calibri" charset="0"/>
              </a:rPr>
              <a:t>Blockchain based Enterprise </a:t>
            </a:r>
            <a:r>
              <a:rPr lang="en-US" sz="1400" dirty="0" smtClean="0">
                <a:solidFill>
                  <a:srgbClr val="12599F"/>
                </a:solidFill>
                <a:latin typeface="Calibri" charset="0"/>
                <a:ea typeface="Calibri" charset="0"/>
                <a:cs typeface="Calibri" charset="0"/>
              </a:rPr>
              <a:t>Cybersecurity </a:t>
            </a:r>
            <a:r>
              <a:rPr lang="en-US" sz="1400" dirty="0">
                <a:solidFill>
                  <a:srgbClr val="12599F"/>
                </a:solidFill>
                <a:latin typeface="Calibri" charset="0"/>
                <a:ea typeface="Calibri" charset="0"/>
                <a:cs typeface="Calibri" charset="0"/>
              </a:rPr>
              <a:t>solution is based on </a:t>
            </a:r>
            <a:r>
              <a:rPr lang="en-US" sz="1400" dirty="0">
                <a:solidFill>
                  <a:srgbClr val="DA0037"/>
                </a:solidFill>
                <a:latin typeface="Calibri" charset="0"/>
                <a:ea typeface="Calibri" charset="0"/>
                <a:cs typeface="Calibri" charset="0"/>
              </a:rPr>
              <a:t>continuous verification of the integrity state </a:t>
            </a:r>
            <a:r>
              <a:rPr lang="en-US" sz="1400" dirty="0">
                <a:solidFill>
                  <a:srgbClr val="12599F"/>
                </a:solidFill>
                <a:latin typeface="Calibri" charset="0"/>
                <a:ea typeface="Calibri" charset="0"/>
                <a:cs typeface="Calibri" charset="0"/>
              </a:rPr>
              <a:t>of Enterprise network, digital assets and data.</a:t>
            </a:r>
          </a:p>
          <a:p>
            <a:pPr>
              <a:spcBef>
                <a:spcPct val="20000"/>
              </a:spcBef>
              <a:spcAft>
                <a:spcPts val="1800"/>
              </a:spcAft>
              <a:buClr>
                <a:srgbClr val="DA0037"/>
              </a:buClr>
            </a:pPr>
            <a:r>
              <a:rPr lang="en-US" sz="1400" dirty="0">
                <a:solidFill>
                  <a:srgbClr val="12599F"/>
                </a:solidFill>
                <a:latin typeface="Calibri" charset="0"/>
                <a:ea typeface="Calibri" charset="0"/>
                <a:cs typeface="Calibri" charset="0"/>
              </a:rPr>
              <a:t>By collecting, analyzing, correlating and reporting this evidence one can build an </a:t>
            </a:r>
            <a:r>
              <a:rPr lang="en-US" sz="1400" dirty="0">
                <a:solidFill>
                  <a:srgbClr val="DA0037"/>
                </a:solidFill>
                <a:latin typeface="Calibri" charset="0"/>
                <a:ea typeface="Calibri" charset="0"/>
                <a:cs typeface="Calibri" charset="0"/>
              </a:rPr>
              <a:t>integrity snapshot of the network </a:t>
            </a:r>
            <a:r>
              <a:rPr lang="en-US" sz="1400" dirty="0">
                <a:solidFill>
                  <a:srgbClr val="12599F"/>
                </a:solidFill>
                <a:latin typeface="Calibri" charset="0"/>
                <a:ea typeface="Calibri" charset="0"/>
                <a:cs typeface="Calibri" charset="0"/>
              </a:rPr>
              <a:t>and important digital repositories and archives.</a:t>
            </a:r>
          </a:p>
          <a:p>
            <a:pPr>
              <a:spcBef>
                <a:spcPct val="20000"/>
              </a:spcBef>
              <a:spcAft>
                <a:spcPts val="1800"/>
              </a:spcAft>
              <a:buClr>
                <a:srgbClr val="DA0037"/>
              </a:buClr>
            </a:pPr>
            <a:r>
              <a:rPr lang="en-US" sz="1400" dirty="0">
                <a:solidFill>
                  <a:srgbClr val="12599F"/>
                </a:solidFill>
                <a:latin typeface="Calibri" charset="0"/>
                <a:ea typeface="Calibri" charset="0"/>
                <a:cs typeface="Calibri" charset="0"/>
              </a:rPr>
              <a:t>Any unauthorized change in the integrity state represents an attack, whether internal or external, and </a:t>
            </a:r>
            <a:r>
              <a:rPr lang="en-US" sz="1400" dirty="0">
                <a:solidFill>
                  <a:srgbClr val="DA0037"/>
                </a:solidFill>
                <a:latin typeface="Calibri" charset="0"/>
                <a:ea typeface="Calibri" charset="0"/>
                <a:cs typeface="Calibri" charset="0"/>
              </a:rPr>
              <a:t>can be detected with 100% certainty </a:t>
            </a:r>
            <a:r>
              <a:rPr lang="en-US" sz="1400" dirty="0">
                <a:solidFill>
                  <a:srgbClr val="12599F"/>
                </a:solidFill>
                <a:latin typeface="Calibri" charset="0"/>
                <a:ea typeface="Calibri" charset="0"/>
                <a:cs typeface="Calibri" charset="0"/>
              </a:rPr>
              <a:t>and accuracy.</a:t>
            </a:r>
          </a:p>
        </p:txBody>
      </p:sp>
      <p:pic>
        <p:nvPicPr>
          <p:cNvPr id="9" name="Picture 8"/>
          <p:cNvPicPr>
            <a:picLocks noChangeAspect="1"/>
          </p:cNvPicPr>
          <p:nvPr/>
        </p:nvPicPr>
        <p:blipFill>
          <a:blip r:embed="rId3"/>
          <a:stretch>
            <a:fillRect/>
          </a:stretch>
        </p:blipFill>
        <p:spPr>
          <a:xfrm>
            <a:off x="4452641" y="1382267"/>
            <a:ext cx="4211134" cy="3024178"/>
          </a:xfrm>
          <a:prstGeom prst="rect">
            <a:avLst/>
          </a:prstGeom>
        </p:spPr>
      </p:pic>
    </p:spTree>
    <p:extLst>
      <p:ext uri="{BB962C8B-B14F-4D97-AF65-F5344CB8AC3E}">
        <p14:creationId xmlns:p14="http://schemas.microsoft.com/office/powerpoint/2010/main" val="1706121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a:ln w="18415" cmpd="sng">
                  <a:noFill/>
                  <a:prstDash val="solid"/>
                </a:ln>
                <a:solidFill>
                  <a:srgbClr val="12599F"/>
                </a:solidFill>
                <a:cs typeface="Montserrat"/>
              </a:rPr>
              <a:t>ENTERPRISE CYBERSECURITY</a:t>
            </a:r>
          </a:p>
          <a:p>
            <a:r>
              <a:rPr lang="en-US" sz="2800" b="1" dirty="0" smtClean="0">
                <a:ln w="18415" cmpd="sng">
                  <a:noFill/>
                  <a:prstDash val="solid"/>
                </a:ln>
                <a:solidFill>
                  <a:srgbClr val="DA0037"/>
                </a:solidFill>
                <a:cs typeface="Montserrat"/>
              </a:rPr>
              <a:t>BENEFITS</a:t>
            </a:r>
            <a:endParaRPr lang="en-US" sz="2800" b="1" dirty="0">
              <a:ln w="18415" cmpd="sng">
                <a:noFill/>
                <a:prstDash val="solid"/>
              </a:ln>
              <a:solidFill>
                <a:srgbClr val="DA0037"/>
              </a:solidFill>
              <a:effectLst/>
              <a:cs typeface="Montserrat"/>
            </a:endParaRPr>
          </a:p>
        </p:txBody>
      </p:sp>
      <p:sp>
        <p:nvSpPr>
          <p:cNvPr id="7" name="Rectangle 6"/>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24</a:t>
            </a:r>
            <a:endParaRPr lang="en-US" sz="1000" dirty="0">
              <a:solidFill>
                <a:srgbClr val="FFFFFF"/>
              </a:solidFill>
              <a:latin typeface="Montserrat Ultra Light"/>
              <a:cs typeface="Montserrat Ultra Light"/>
            </a:endParaRPr>
          </a:p>
        </p:txBody>
      </p:sp>
      <p:sp>
        <p:nvSpPr>
          <p:cNvPr id="8" name="Rectangle 7"/>
          <p:cNvSpPr/>
          <p:nvPr/>
        </p:nvSpPr>
        <p:spPr>
          <a:xfrm>
            <a:off x="269561" y="1382267"/>
            <a:ext cx="8311834" cy="3139321"/>
          </a:xfrm>
          <a:prstGeom prst="rect">
            <a:avLst/>
          </a:prstGeom>
        </p:spPr>
        <p:txBody>
          <a:bodyPr wrap="square">
            <a:spAutoFit/>
          </a:bodyPr>
          <a:lstStyle/>
          <a:p>
            <a:pPr>
              <a:spcAft>
                <a:spcPts val="1800"/>
              </a:spcAft>
              <a:buClr>
                <a:schemeClr val="accent2"/>
              </a:buClr>
            </a:pPr>
            <a:r>
              <a:rPr lang="en-US" sz="1400" dirty="0">
                <a:solidFill>
                  <a:srgbClr val="DA0037"/>
                </a:solidFill>
              </a:rPr>
              <a:t>Real-Time Incident Response. </a:t>
            </a:r>
            <a:r>
              <a:rPr lang="en-US" sz="1400" dirty="0">
                <a:solidFill>
                  <a:schemeClr val="tx2"/>
                </a:solidFill>
              </a:rPr>
              <a:t>It is impossible for an external attacker or an inside threat actor to hide their activities for weeks and months by erasing their traces. Ericsson Cybersecurity Solution continuously monitors the critical components of the network and digital assets and alerts when any </a:t>
            </a:r>
            <a:r>
              <a:rPr lang="en-US" sz="1400" dirty="0" err="1">
                <a:solidFill>
                  <a:schemeClr val="tx2"/>
                </a:solidFill>
              </a:rPr>
              <a:t>unautorized</a:t>
            </a:r>
            <a:r>
              <a:rPr lang="en-US" sz="1400" dirty="0">
                <a:solidFill>
                  <a:schemeClr val="tx2"/>
                </a:solidFill>
              </a:rPr>
              <a:t> change is detected. </a:t>
            </a:r>
          </a:p>
          <a:p>
            <a:pPr>
              <a:spcAft>
                <a:spcPts val="1800"/>
              </a:spcAft>
              <a:buClr>
                <a:schemeClr val="accent2"/>
              </a:buClr>
            </a:pPr>
            <a:r>
              <a:rPr lang="en-US" sz="1400" dirty="0">
                <a:solidFill>
                  <a:srgbClr val="DA0037"/>
                </a:solidFill>
              </a:rPr>
              <a:t>Full Situational Awareness. </a:t>
            </a:r>
            <a:r>
              <a:rPr lang="en-US" sz="1400" dirty="0">
                <a:solidFill>
                  <a:schemeClr val="tx2"/>
                </a:solidFill>
              </a:rPr>
              <a:t>Ericsson Cybersecurity Solution does not search for vulnerabilities like traditional cybersecurity platforms. Instead, it continuously verifies whether the network and digital assets are in authorized clean state, with any deviation representing a possible security breach that can be acted upon. You can prove at any point of time whether your network is secure, and if not, where exactly the compromise originates from.</a:t>
            </a:r>
          </a:p>
          <a:p>
            <a:pPr>
              <a:spcAft>
                <a:spcPts val="1800"/>
              </a:spcAft>
              <a:buClr>
                <a:schemeClr val="accent2"/>
              </a:buClr>
            </a:pPr>
            <a:r>
              <a:rPr lang="en-US" sz="1400" dirty="0">
                <a:solidFill>
                  <a:srgbClr val="DA0037"/>
                </a:solidFill>
              </a:rPr>
              <a:t>Insider-Threat Mitigation. </a:t>
            </a:r>
            <a:r>
              <a:rPr lang="en-US" sz="1400" dirty="0">
                <a:solidFill>
                  <a:schemeClr val="tx2"/>
                </a:solidFill>
              </a:rPr>
              <a:t>Ericsson Cybersecurity Solution is not vulnerable for privileged Insider-Threat Actors, the solution uses KSI signature technology from Guardtime that uses formal mathematical methods only for data integrity, time and attribute of origin verification and that unconditionally cannot be manipulated by anyone or anything.</a:t>
            </a:r>
          </a:p>
        </p:txBody>
      </p:sp>
    </p:spTree>
    <p:extLst>
      <p:ext uri="{BB962C8B-B14F-4D97-AF65-F5344CB8AC3E}">
        <p14:creationId xmlns:p14="http://schemas.microsoft.com/office/powerpoint/2010/main" val="887986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50789" y="1813682"/>
            <a:ext cx="7768281" cy="1815882"/>
          </a:xfrm>
          <a:prstGeom prst="rect">
            <a:avLst/>
          </a:prstGeom>
          <a:noFill/>
          <a:ln>
            <a:noFill/>
          </a:ln>
          <a:effectLst/>
        </p:spPr>
        <p:txBody>
          <a:bodyPr wrap="square" rtlCol="0">
            <a:spAutoFit/>
          </a:bodyPr>
          <a:lstStyle/>
          <a:p>
            <a:r>
              <a:rPr lang="en-US" sz="2800" b="1" dirty="0" smtClean="0">
                <a:ln w="18415" cmpd="sng">
                  <a:noFill/>
                  <a:prstDash val="solid"/>
                </a:ln>
                <a:solidFill>
                  <a:srgbClr val="DA0037"/>
                </a:solidFill>
                <a:effectLst/>
                <a:cs typeface="Montserrat"/>
              </a:rPr>
              <a:t>SUMMARY:</a:t>
            </a:r>
          </a:p>
          <a:p>
            <a:r>
              <a:rPr lang="en-US" sz="2800" b="1" dirty="0" smtClean="0">
                <a:ln w="18415" cmpd="sng">
                  <a:noFill/>
                  <a:prstDash val="solid"/>
                </a:ln>
                <a:solidFill>
                  <a:srgbClr val="12599F"/>
                </a:solidFill>
                <a:cs typeface="Montserrat"/>
              </a:rPr>
              <a:t>RECOMMENDATION</a:t>
            </a:r>
            <a:endParaRPr lang="en-US" sz="2800" b="1" dirty="0">
              <a:ln w="18415" cmpd="sng">
                <a:noFill/>
                <a:prstDash val="solid"/>
              </a:ln>
              <a:solidFill>
                <a:srgbClr val="12599F"/>
              </a:solidFill>
              <a:cs typeface="Montserrat"/>
            </a:endParaRPr>
          </a:p>
          <a:p>
            <a:r>
              <a:rPr lang="en-US" sz="2800" b="1" dirty="0">
                <a:ln w="18415" cmpd="sng">
                  <a:noFill/>
                  <a:prstDash val="solid"/>
                </a:ln>
                <a:solidFill>
                  <a:srgbClr val="12599F"/>
                </a:solidFill>
                <a:cs typeface="Montserrat"/>
              </a:rPr>
              <a:t>FOR BLOCKCHAIN </a:t>
            </a:r>
            <a:r>
              <a:rPr lang="en-US" sz="2800" b="1" dirty="0" smtClean="0">
                <a:ln w="18415" cmpd="sng">
                  <a:noFill/>
                  <a:prstDash val="solid"/>
                </a:ln>
                <a:solidFill>
                  <a:srgbClr val="12599F"/>
                </a:solidFill>
                <a:cs typeface="Montserrat"/>
              </a:rPr>
              <a:t>IMPLEMENTATION</a:t>
            </a:r>
          </a:p>
          <a:p>
            <a:r>
              <a:rPr lang="en-US" sz="2800" b="1" dirty="0" smtClean="0">
                <a:ln w="18415" cmpd="sng">
                  <a:noFill/>
                  <a:prstDash val="solid"/>
                </a:ln>
                <a:solidFill>
                  <a:srgbClr val="12599F"/>
                </a:solidFill>
                <a:cs typeface="Montserrat"/>
              </a:rPr>
              <a:t>BASED ON EUROPEAN EXPERIENCE</a:t>
            </a:r>
            <a:endParaRPr lang="en-US" sz="2800" b="1" dirty="0">
              <a:ln w="18415" cmpd="sng">
                <a:noFill/>
                <a:prstDash val="solid"/>
              </a:ln>
              <a:solidFill>
                <a:srgbClr val="12599F"/>
              </a:solidFill>
              <a:cs typeface="Montserrat"/>
            </a:endParaRPr>
          </a:p>
        </p:txBody>
      </p:sp>
      <p:sp>
        <p:nvSpPr>
          <p:cNvPr id="7" name="Rectangle 6"/>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25</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9275810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smtClean="0">
                <a:ln w="18415" cmpd="sng">
                  <a:noFill/>
                  <a:prstDash val="solid"/>
                </a:ln>
                <a:solidFill>
                  <a:srgbClr val="12599F"/>
                </a:solidFill>
                <a:effectLst/>
                <a:cs typeface="Montserrat"/>
              </a:rPr>
              <a:t>WHAT </a:t>
            </a:r>
            <a:r>
              <a:rPr lang="en-US" sz="2800" b="1" dirty="0" smtClean="0">
                <a:ln w="18415" cmpd="sng">
                  <a:noFill/>
                  <a:prstDash val="solid"/>
                </a:ln>
                <a:solidFill>
                  <a:srgbClr val="DA0037"/>
                </a:solidFill>
                <a:effectLst/>
                <a:cs typeface="Montserrat"/>
              </a:rPr>
              <a:t>TO LOOK FOR </a:t>
            </a:r>
            <a:r>
              <a:rPr lang="en-US" sz="2800" b="1" dirty="0" smtClean="0">
                <a:ln w="18415" cmpd="sng">
                  <a:noFill/>
                  <a:prstDash val="solid"/>
                </a:ln>
                <a:solidFill>
                  <a:srgbClr val="12599F"/>
                </a:solidFill>
                <a:effectLst/>
                <a:cs typeface="Montserrat"/>
              </a:rPr>
              <a:t>WHEN</a:t>
            </a:r>
          </a:p>
          <a:p>
            <a:r>
              <a:rPr lang="en-US" sz="2800" b="1" dirty="0" smtClean="0">
                <a:ln w="18415" cmpd="sng">
                  <a:noFill/>
                  <a:prstDash val="solid"/>
                </a:ln>
                <a:solidFill>
                  <a:srgbClr val="12599F"/>
                </a:solidFill>
                <a:cs typeface="Montserrat"/>
              </a:rPr>
              <a:t>STARTING TO IMPLEMENT BLOCKCHAIN</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31290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26</a:t>
            </a:r>
            <a:endParaRPr lang="en-US" sz="1000" dirty="0">
              <a:solidFill>
                <a:srgbClr val="FFFFFF"/>
              </a:solidFill>
              <a:latin typeface="Montserrat Ultra Light"/>
              <a:cs typeface="Montserrat Ultra Light"/>
            </a:endParaRPr>
          </a:p>
        </p:txBody>
      </p:sp>
      <p:pic>
        <p:nvPicPr>
          <p:cNvPr id="6" name="Content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072" y="1425376"/>
            <a:ext cx="5141913" cy="3074863"/>
          </a:xfrm>
          <a:prstGeom prst="rect">
            <a:avLst/>
          </a:prstGeom>
        </p:spPr>
      </p:pic>
      <p:sp>
        <p:nvSpPr>
          <p:cNvPr id="8" name="Content Placeholder 2"/>
          <p:cNvSpPr txBox="1">
            <a:spLocks/>
          </p:cNvSpPr>
          <p:nvPr/>
        </p:nvSpPr>
        <p:spPr>
          <a:xfrm>
            <a:off x="310449" y="1386677"/>
            <a:ext cx="3281247" cy="30780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500" dirty="0" smtClean="0">
                <a:solidFill>
                  <a:schemeClr val="tx2"/>
                </a:solidFill>
              </a:rPr>
              <a:t>Based on lessons learned from Estonia, Finland, Netherlands, UK and other European countries, we </a:t>
            </a:r>
            <a:r>
              <a:rPr lang="en-US" sz="1500" dirty="0" smtClean="0">
                <a:solidFill>
                  <a:schemeClr val="tx2"/>
                </a:solidFill>
              </a:rPr>
              <a:t>have learned that </a:t>
            </a:r>
            <a:r>
              <a:rPr lang="en-US" sz="1500" dirty="0" smtClean="0">
                <a:solidFill>
                  <a:schemeClr val="tx2"/>
                </a:solidFill>
              </a:rPr>
              <a:t>governments look for:</a:t>
            </a:r>
            <a:endParaRPr lang="en-US" sz="1500" dirty="0">
              <a:solidFill>
                <a:schemeClr val="tx2"/>
              </a:solidFill>
            </a:endParaRPr>
          </a:p>
          <a:p>
            <a:pPr marL="285750" indent="-285750" algn="l">
              <a:spcBef>
                <a:spcPts val="1500"/>
              </a:spcBef>
              <a:buClr>
                <a:srgbClr val="12599F"/>
              </a:buClr>
              <a:buFont typeface="Arial" charset="0"/>
              <a:buChar char="•"/>
            </a:pPr>
            <a:r>
              <a:rPr lang="en-US" sz="1500" dirty="0">
                <a:solidFill>
                  <a:srgbClr val="DA0037"/>
                </a:solidFill>
              </a:rPr>
              <a:t>Incremental </a:t>
            </a:r>
            <a:r>
              <a:rPr lang="en-US" sz="1500" dirty="0" smtClean="0">
                <a:solidFill>
                  <a:schemeClr val="tx2"/>
                </a:solidFill>
              </a:rPr>
              <a:t>implementation</a:t>
            </a:r>
          </a:p>
          <a:p>
            <a:pPr marL="285750" indent="-285750" algn="l">
              <a:spcBef>
                <a:spcPts val="360"/>
              </a:spcBef>
              <a:buClr>
                <a:srgbClr val="12599F"/>
              </a:buClr>
              <a:buFont typeface="Arial" charset="0"/>
              <a:buChar char="•"/>
            </a:pPr>
            <a:r>
              <a:rPr lang="en-US" sz="1500" dirty="0" smtClean="0">
                <a:solidFill>
                  <a:srgbClr val="DA0037"/>
                </a:solidFill>
              </a:rPr>
              <a:t>Integrity </a:t>
            </a:r>
            <a:r>
              <a:rPr lang="en-US" sz="1500" dirty="0" smtClean="0">
                <a:solidFill>
                  <a:schemeClr val="tx2"/>
                </a:solidFill>
              </a:rPr>
              <a:t>as the first use case</a:t>
            </a:r>
            <a:endParaRPr lang="en-US" sz="1500" dirty="0">
              <a:solidFill>
                <a:schemeClr val="tx2"/>
              </a:solidFill>
            </a:endParaRPr>
          </a:p>
          <a:p>
            <a:pPr marL="285750" indent="-285750" algn="l">
              <a:buClr>
                <a:srgbClr val="12599F"/>
              </a:buClr>
              <a:buFont typeface="Arial" charset="0"/>
              <a:buChar char="•"/>
            </a:pPr>
            <a:r>
              <a:rPr lang="en-US" sz="1500" dirty="0">
                <a:solidFill>
                  <a:srgbClr val="DA0037"/>
                </a:solidFill>
              </a:rPr>
              <a:t>Data out </a:t>
            </a:r>
            <a:r>
              <a:rPr lang="en-US" sz="1500" dirty="0">
                <a:solidFill>
                  <a:schemeClr val="tx2"/>
                </a:solidFill>
              </a:rPr>
              <a:t>of blockchain</a:t>
            </a:r>
          </a:p>
          <a:p>
            <a:pPr marL="285750" indent="-285750" algn="l">
              <a:buClr>
                <a:srgbClr val="12599F"/>
              </a:buClr>
              <a:buFont typeface="Arial" charset="0"/>
              <a:buChar char="•"/>
            </a:pPr>
            <a:r>
              <a:rPr lang="en-US" sz="1500" dirty="0">
                <a:solidFill>
                  <a:srgbClr val="DA0037"/>
                </a:solidFill>
              </a:rPr>
              <a:t>Ad-hoc</a:t>
            </a:r>
            <a:r>
              <a:rPr lang="en-US" sz="1500" dirty="0">
                <a:solidFill>
                  <a:srgbClr val="FF0000"/>
                </a:solidFill>
              </a:rPr>
              <a:t> </a:t>
            </a:r>
            <a:r>
              <a:rPr lang="en-US" sz="1500" dirty="0">
                <a:solidFill>
                  <a:schemeClr val="tx2"/>
                </a:solidFill>
              </a:rPr>
              <a:t>ledgers and </a:t>
            </a:r>
            <a:r>
              <a:rPr lang="en-US" sz="1500" dirty="0" smtClean="0">
                <a:solidFill>
                  <a:schemeClr val="tx2"/>
                </a:solidFill>
              </a:rPr>
              <a:t>process logic</a:t>
            </a:r>
            <a:endParaRPr lang="en-US" sz="1500" dirty="0">
              <a:solidFill>
                <a:schemeClr val="tx2"/>
              </a:solidFill>
            </a:endParaRPr>
          </a:p>
          <a:p>
            <a:pPr marL="285750" indent="-285750" algn="l">
              <a:buClr>
                <a:srgbClr val="12599F"/>
              </a:buClr>
              <a:buFont typeface="Arial" charset="0"/>
              <a:buChar char="•"/>
            </a:pPr>
            <a:r>
              <a:rPr lang="en-US" sz="1500" dirty="0">
                <a:solidFill>
                  <a:srgbClr val="DA0037"/>
                </a:solidFill>
              </a:rPr>
              <a:t>Formal </a:t>
            </a:r>
            <a:r>
              <a:rPr lang="en-US" sz="1500" dirty="0">
                <a:solidFill>
                  <a:schemeClr val="tx2"/>
                </a:solidFill>
              </a:rPr>
              <a:t>security </a:t>
            </a:r>
            <a:r>
              <a:rPr lang="en-US" sz="1500" dirty="0" smtClean="0">
                <a:solidFill>
                  <a:schemeClr val="tx2"/>
                </a:solidFill>
              </a:rPr>
              <a:t>proofs</a:t>
            </a:r>
          </a:p>
          <a:p>
            <a:pPr algn="l">
              <a:buClr>
                <a:srgbClr val="12599F"/>
              </a:buClr>
            </a:pPr>
            <a:endParaRPr lang="en-US" sz="1000" dirty="0" smtClean="0">
              <a:solidFill>
                <a:srgbClr val="DA0037"/>
              </a:solidFill>
            </a:endParaRPr>
          </a:p>
          <a:p>
            <a:pPr algn="l">
              <a:buClr>
                <a:srgbClr val="12599F"/>
              </a:buClr>
            </a:pPr>
            <a:r>
              <a:rPr lang="en-US" sz="1500" b="1" dirty="0" smtClean="0">
                <a:solidFill>
                  <a:srgbClr val="DA0037"/>
                </a:solidFill>
              </a:rPr>
              <a:t>Objective evaluation </a:t>
            </a:r>
            <a:r>
              <a:rPr lang="en-US" sz="1500" b="1" dirty="0" smtClean="0">
                <a:solidFill>
                  <a:schemeClr val="tx2"/>
                </a:solidFill>
              </a:rPr>
              <a:t>of blockchain technologies for their performance, flexibility and security </a:t>
            </a:r>
            <a:r>
              <a:rPr lang="en-US" sz="1500" b="1" dirty="0" smtClean="0">
                <a:solidFill>
                  <a:srgbClr val="DA0037"/>
                </a:solidFill>
              </a:rPr>
              <a:t>is crucial</a:t>
            </a:r>
            <a:r>
              <a:rPr lang="en-US" sz="1500" b="1" dirty="0" smtClean="0">
                <a:solidFill>
                  <a:schemeClr val="tx2"/>
                </a:solidFill>
              </a:rPr>
              <a:t>!</a:t>
            </a:r>
            <a:endParaRPr lang="en-US" sz="1500" b="1" dirty="0">
              <a:solidFill>
                <a:schemeClr val="tx2"/>
              </a:solidFill>
            </a:endParaRPr>
          </a:p>
        </p:txBody>
      </p:sp>
    </p:spTree>
    <p:extLst>
      <p:ext uri="{BB962C8B-B14F-4D97-AF65-F5344CB8AC3E}">
        <p14:creationId xmlns:p14="http://schemas.microsoft.com/office/powerpoint/2010/main" val="1574871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74"/>
            <a:ext cx="9144000" cy="546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02949" y="1107453"/>
            <a:ext cx="3833037" cy="553998"/>
          </a:xfrm>
          <a:prstGeom prst="rect">
            <a:avLst/>
          </a:prstGeom>
          <a:noFill/>
          <a:ln>
            <a:noFill/>
          </a:ln>
          <a:effectLst/>
        </p:spPr>
        <p:txBody>
          <a:bodyPr wrap="square" rtlCol="0">
            <a:spAutoFit/>
          </a:bodyPr>
          <a:lstStyle/>
          <a:p>
            <a:pPr algn="just"/>
            <a:r>
              <a:rPr lang="ro-RO" sz="3000">
                <a:ln w="18415" cmpd="sng">
                  <a:noFill/>
                  <a:prstDash val="solid"/>
                </a:ln>
                <a:solidFill>
                  <a:schemeClr val="bg1"/>
                </a:solidFill>
                <a:effectLst/>
                <a:latin typeface="Montserrat"/>
                <a:cs typeface="Montserrat"/>
              </a:rPr>
              <a:t>CONTACT US</a:t>
            </a:r>
            <a:endParaRPr lang="en-US" sz="3000">
              <a:ln w="18415" cmpd="sng">
                <a:noFill/>
                <a:prstDash val="solid"/>
              </a:ln>
              <a:solidFill>
                <a:schemeClr val="bg1"/>
              </a:solidFill>
              <a:effectLst/>
              <a:latin typeface="Montserrat"/>
              <a:cs typeface="Montserrat"/>
            </a:endParaRPr>
          </a:p>
        </p:txBody>
      </p:sp>
      <p:pic>
        <p:nvPicPr>
          <p:cNvPr id="5" name="Picture 4" descr="Sans titre -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49" y="1980237"/>
            <a:ext cx="245921" cy="396959"/>
          </a:xfrm>
          <a:prstGeom prst="rect">
            <a:avLst/>
          </a:prstGeom>
        </p:spPr>
      </p:pic>
      <p:sp>
        <p:nvSpPr>
          <p:cNvPr id="14" name="TextBox 13"/>
          <p:cNvSpPr txBox="1"/>
          <p:nvPr/>
        </p:nvSpPr>
        <p:spPr>
          <a:xfrm>
            <a:off x="978905" y="1899804"/>
            <a:ext cx="4212350" cy="830997"/>
          </a:xfrm>
          <a:prstGeom prst="rect">
            <a:avLst/>
          </a:prstGeom>
          <a:noFill/>
          <a:ln>
            <a:noFill/>
          </a:ln>
          <a:effectLst/>
        </p:spPr>
        <p:txBody>
          <a:bodyPr wrap="square" rtlCol="0">
            <a:spAutoFit/>
          </a:bodyPr>
          <a:lstStyle/>
          <a:p>
            <a:r>
              <a:rPr lang="en-US" sz="1600" dirty="0">
                <a:solidFill>
                  <a:schemeClr val="bg1"/>
                </a:solidFill>
                <a:latin typeface="Montserrat Light"/>
                <a:cs typeface="Montserrat Light"/>
              </a:rPr>
              <a:t>European Cyber Security </a:t>
            </a:r>
            <a:r>
              <a:rPr lang="en-US" sz="1600" dirty="0" err="1">
                <a:solidFill>
                  <a:schemeClr val="bg1"/>
                </a:solidFill>
                <a:latin typeface="Montserrat Light"/>
                <a:cs typeface="Montserrat Light"/>
              </a:rPr>
              <a:t>Organisation</a:t>
            </a:r>
            <a:r>
              <a:rPr lang="en-US" sz="1600" dirty="0">
                <a:solidFill>
                  <a:schemeClr val="bg1"/>
                </a:solidFill>
                <a:latin typeface="Montserrat Light"/>
                <a:cs typeface="Montserrat Light"/>
              </a:rPr>
              <a:t> </a:t>
            </a:r>
            <a:endParaRPr lang="en-US" sz="1600" dirty="0" smtClean="0">
              <a:solidFill>
                <a:schemeClr val="bg1"/>
              </a:solidFill>
              <a:latin typeface="Montserrat Light"/>
              <a:cs typeface="Montserrat Light"/>
            </a:endParaRPr>
          </a:p>
          <a:p>
            <a:r>
              <a:rPr lang="en-US" sz="1600" dirty="0" smtClean="0">
                <a:solidFill>
                  <a:schemeClr val="bg1"/>
                </a:solidFill>
                <a:latin typeface="Montserrat Light"/>
                <a:cs typeface="Montserrat Light"/>
              </a:rPr>
              <a:t>10</a:t>
            </a:r>
            <a:r>
              <a:rPr lang="en-US" sz="1600" dirty="0">
                <a:solidFill>
                  <a:schemeClr val="bg1"/>
                </a:solidFill>
                <a:latin typeface="Montserrat Light"/>
                <a:cs typeface="Montserrat Light"/>
              </a:rPr>
              <a:t>, Rue </a:t>
            </a:r>
            <a:r>
              <a:rPr lang="en-US" sz="1600" dirty="0" err="1">
                <a:solidFill>
                  <a:schemeClr val="bg1"/>
                </a:solidFill>
                <a:latin typeface="Montserrat Light"/>
                <a:cs typeface="Montserrat Light"/>
              </a:rPr>
              <a:t>Montoyer</a:t>
            </a:r>
            <a:endParaRPr lang="fr-FR" sz="1600" dirty="0">
              <a:solidFill>
                <a:schemeClr val="bg1"/>
              </a:solidFill>
              <a:latin typeface="Montserrat Light"/>
              <a:cs typeface="Montserrat Light"/>
            </a:endParaRPr>
          </a:p>
          <a:p>
            <a:r>
              <a:rPr lang="en-US" sz="1600" dirty="0">
                <a:solidFill>
                  <a:schemeClr val="bg1"/>
                </a:solidFill>
                <a:latin typeface="Montserrat Light"/>
                <a:cs typeface="Montserrat Light"/>
              </a:rPr>
              <a:t>1000 – Brussels – BELGIUM</a:t>
            </a:r>
            <a:endParaRPr lang="fr-FR" sz="1600" dirty="0">
              <a:solidFill>
                <a:schemeClr val="bg1"/>
              </a:solidFill>
              <a:latin typeface="Montserrat Light"/>
              <a:cs typeface="Montserrat Light"/>
            </a:endParaRPr>
          </a:p>
        </p:txBody>
      </p:sp>
      <p:sp>
        <p:nvSpPr>
          <p:cNvPr id="21" name="TextBox 20"/>
          <p:cNvSpPr txBox="1"/>
          <p:nvPr/>
        </p:nvSpPr>
        <p:spPr>
          <a:xfrm>
            <a:off x="2079095" y="3919617"/>
            <a:ext cx="2169583" cy="1015663"/>
          </a:xfrm>
          <a:prstGeom prst="rect">
            <a:avLst/>
          </a:prstGeom>
          <a:noFill/>
          <a:ln>
            <a:noFill/>
          </a:ln>
          <a:effectLst/>
        </p:spPr>
        <p:txBody>
          <a:bodyPr wrap="square" rtlCol="0">
            <a:spAutoFit/>
          </a:bodyPr>
          <a:lstStyle/>
          <a:p>
            <a:r>
              <a:rPr lang="fr-BE" sz="1200" dirty="0">
                <a:solidFill>
                  <a:schemeClr val="bg1"/>
                </a:solidFill>
                <a:latin typeface="Montserrat Ultra Light"/>
                <a:cs typeface="Montserrat Ultra Light"/>
              </a:rPr>
              <a:t>E-mail: </a:t>
            </a:r>
            <a:endParaRPr lang="fr-FR" sz="1200" dirty="0">
              <a:solidFill>
                <a:schemeClr val="bg1"/>
              </a:solidFill>
              <a:latin typeface="Montserrat Ultra Light"/>
              <a:cs typeface="Montserrat Ultra Light"/>
            </a:endParaRPr>
          </a:p>
          <a:p>
            <a:r>
              <a:rPr lang="en-US" sz="1200" dirty="0">
                <a:solidFill>
                  <a:schemeClr val="bg1"/>
                </a:solidFill>
                <a:latin typeface="Montserrat"/>
                <a:cs typeface="Montserrat"/>
              </a:rPr>
              <a:t>Ms. Eda </a:t>
            </a:r>
            <a:r>
              <a:rPr lang="en-US" sz="1200" dirty="0" err="1">
                <a:solidFill>
                  <a:schemeClr val="bg1"/>
                </a:solidFill>
                <a:latin typeface="Montserrat"/>
                <a:cs typeface="Montserrat"/>
              </a:rPr>
              <a:t>Aygen</a:t>
            </a:r>
            <a:r>
              <a:rPr lang="en-US" sz="1200" dirty="0">
                <a:solidFill>
                  <a:schemeClr val="bg1"/>
                </a:solidFill>
                <a:latin typeface="Montserrat"/>
                <a:cs typeface="Montserrat"/>
              </a:rPr>
              <a:t> </a:t>
            </a:r>
          </a:p>
          <a:p>
            <a:r>
              <a:rPr lang="en-US" sz="1200" dirty="0">
                <a:solidFill>
                  <a:schemeClr val="bg1"/>
                </a:solidFill>
                <a:latin typeface="Montserrat"/>
                <a:cs typeface="Montserrat"/>
              </a:rPr>
              <a:t>Head of Communications &amp; Advisor to the </a:t>
            </a:r>
            <a:r>
              <a:rPr lang="en-US" sz="1200" dirty="0" smtClean="0">
                <a:solidFill>
                  <a:schemeClr val="bg1"/>
                </a:solidFill>
                <a:latin typeface="Montserrat"/>
                <a:cs typeface="Montserrat"/>
              </a:rPr>
              <a:t>Board</a:t>
            </a:r>
            <a:endParaRPr lang="en-US" sz="1200" dirty="0">
              <a:solidFill>
                <a:schemeClr val="bg1"/>
              </a:solidFill>
              <a:latin typeface="Montserrat"/>
              <a:cs typeface="Montserrat"/>
            </a:endParaRPr>
          </a:p>
          <a:p>
            <a:r>
              <a:rPr lang="en-US" sz="1200" dirty="0" err="1">
                <a:solidFill>
                  <a:schemeClr val="bg1"/>
                </a:solidFill>
                <a:latin typeface="Montserrat"/>
                <a:cs typeface="Montserrat"/>
              </a:rPr>
              <a:t>eda.aygen@ecs-org.eu</a:t>
            </a:r>
            <a:endParaRPr lang="en-US" sz="1200" dirty="0">
              <a:solidFill>
                <a:schemeClr val="bg1"/>
              </a:solidFill>
              <a:latin typeface="Montserrat"/>
              <a:cs typeface="Montserrat"/>
            </a:endParaRPr>
          </a:p>
        </p:txBody>
      </p:sp>
      <p:sp>
        <p:nvSpPr>
          <p:cNvPr id="22" name="TextBox 21"/>
          <p:cNvSpPr txBox="1"/>
          <p:nvPr/>
        </p:nvSpPr>
        <p:spPr>
          <a:xfrm>
            <a:off x="4248678" y="3919617"/>
            <a:ext cx="2059654" cy="461665"/>
          </a:xfrm>
          <a:prstGeom prst="rect">
            <a:avLst/>
          </a:prstGeom>
          <a:noFill/>
          <a:ln>
            <a:noFill/>
          </a:ln>
          <a:effectLst/>
        </p:spPr>
        <p:txBody>
          <a:bodyPr wrap="square" rtlCol="0">
            <a:spAutoFit/>
          </a:bodyPr>
          <a:lstStyle/>
          <a:p>
            <a:r>
              <a:rPr lang="en-US" sz="1200">
                <a:solidFill>
                  <a:schemeClr val="bg1"/>
                </a:solidFill>
                <a:latin typeface="Montserrat Ultra Light"/>
                <a:cs typeface="Montserrat Ultra Light"/>
              </a:rPr>
              <a:t>Follow us  </a:t>
            </a:r>
          </a:p>
          <a:p>
            <a:r>
              <a:rPr lang="en-US" sz="1200">
                <a:solidFill>
                  <a:schemeClr val="bg1"/>
                </a:solidFill>
                <a:latin typeface="Montserrat"/>
                <a:cs typeface="Montserrat"/>
              </a:rPr>
              <a:t>Twitter: @</a:t>
            </a:r>
            <a:r>
              <a:rPr lang="en-US" sz="1200" err="1">
                <a:solidFill>
                  <a:schemeClr val="bg1"/>
                </a:solidFill>
                <a:latin typeface="Montserrat"/>
                <a:cs typeface="Montserrat"/>
              </a:rPr>
              <a:t>ecso_eu</a:t>
            </a:r>
            <a:r>
              <a:rPr lang="en-US" sz="1200">
                <a:solidFill>
                  <a:schemeClr val="bg1"/>
                </a:solidFill>
                <a:latin typeface="Montserrat"/>
                <a:cs typeface="Montserrat"/>
              </a:rPr>
              <a:t> </a:t>
            </a:r>
            <a:endParaRPr lang="fr-FR" sz="1200">
              <a:solidFill>
                <a:schemeClr val="bg1"/>
              </a:solidFill>
              <a:latin typeface="Montserrat"/>
              <a:cs typeface="Montserrat"/>
            </a:endParaRPr>
          </a:p>
        </p:txBody>
      </p:sp>
      <p:sp>
        <p:nvSpPr>
          <p:cNvPr id="23" name="TextBox 22"/>
          <p:cNvSpPr txBox="1"/>
          <p:nvPr/>
        </p:nvSpPr>
        <p:spPr>
          <a:xfrm>
            <a:off x="602949" y="3919617"/>
            <a:ext cx="1566634" cy="461665"/>
          </a:xfrm>
          <a:prstGeom prst="rect">
            <a:avLst/>
          </a:prstGeom>
          <a:noFill/>
          <a:ln>
            <a:noFill/>
          </a:ln>
          <a:effectLst/>
        </p:spPr>
        <p:txBody>
          <a:bodyPr wrap="square" rtlCol="0">
            <a:spAutoFit/>
          </a:bodyPr>
          <a:lstStyle/>
          <a:p>
            <a:r>
              <a:rPr lang="en-US" sz="1200" dirty="0">
                <a:solidFill>
                  <a:srgbClr val="FFFFFF"/>
                </a:solidFill>
                <a:latin typeface="Montserrat Ultra Light"/>
                <a:cs typeface="Montserrat Ultra Light"/>
              </a:rPr>
              <a:t>Phone:</a:t>
            </a:r>
            <a:endParaRPr lang="fr-FR" sz="1200" dirty="0">
              <a:solidFill>
                <a:srgbClr val="FFFFFF"/>
              </a:solidFill>
              <a:latin typeface="Montserrat Ultra Light"/>
              <a:cs typeface="Montserrat Ultra Light"/>
            </a:endParaRPr>
          </a:p>
          <a:p>
            <a:r>
              <a:rPr lang="en-US" sz="1200" dirty="0">
                <a:solidFill>
                  <a:srgbClr val="FFFFFF"/>
                </a:solidFill>
                <a:latin typeface="Montserrat"/>
                <a:cs typeface="Montserrat"/>
              </a:rPr>
              <a:t>+32 (0) 27770256</a:t>
            </a:r>
            <a:endParaRPr lang="fr-FR" sz="1200" dirty="0">
              <a:solidFill>
                <a:srgbClr val="FFFFFF"/>
              </a:solidFill>
              <a:latin typeface="Montserrat"/>
              <a:cs typeface="Montserrat"/>
            </a:endParaRPr>
          </a:p>
        </p:txBody>
      </p:sp>
      <p:sp>
        <p:nvSpPr>
          <p:cNvPr id="2" name="Rectangle 1"/>
          <p:cNvSpPr/>
          <p:nvPr/>
        </p:nvSpPr>
        <p:spPr>
          <a:xfrm>
            <a:off x="808890" y="2969154"/>
            <a:ext cx="2029658" cy="369332"/>
          </a:xfrm>
          <a:prstGeom prst="rect">
            <a:avLst/>
          </a:prstGeom>
        </p:spPr>
        <p:txBody>
          <a:bodyPr wrap="none">
            <a:spAutoFit/>
          </a:bodyPr>
          <a:lstStyle/>
          <a:p>
            <a:pPr algn="ctr"/>
            <a:r>
              <a:rPr lang="en-GB" dirty="0" err="1">
                <a:solidFill>
                  <a:schemeClr val="bg1"/>
                </a:solidFill>
                <a:latin typeface="Montserrat" panose="00000500000000000000" pitchFamily="50" charset="0"/>
              </a:rPr>
              <a:t>www.ecs-org.eu</a:t>
            </a:r>
            <a:endParaRPr lang="en-GB"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308410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523220"/>
          </a:xfrm>
          <a:prstGeom prst="rect">
            <a:avLst/>
          </a:prstGeom>
          <a:noFill/>
          <a:ln>
            <a:noFill/>
          </a:ln>
          <a:effectLst/>
        </p:spPr>
        <p:txBody>
          <a:bodyPr wrap="square" rtlCol="0">
            <a:spAutoFit/>
          </a:bodyPr>
          <a:lstStyle/>
          <a:p>
            <a:r>
              <a:rPr lang="en-US" sz="2800" b="1" dirty="0" smtClean="0">
                <a:ln w="18415" cmpd="sng">
                  <a:noFill/>
                  <a:prstDash val="solid"/>
                </a:ln>
                <a:solidFill>
                  <a:srgbClr val="12599F"/>
                </a:solidFill>
                <a:effectLst/>
                <a:cs typeface="Montserrat"/>
              </a:rPr>
              <a:t>WHAT IS ECSO?</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28084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 </a:t>
            </a:r>
            <a:r>
              <a:rPr lang="en-US" sz="1000" dirty="0" smtClean="0">
                <a:solidFill>
                  <a:srgbClr val="FFFFFF"/>
                </a:solidFill>
                <a:latin typeface="Montserrat Ultra Light"/>
                <a:cs typeface="Montserrat Ultra Light"/>
              </a:rPr>
              <a:t>3</a:t>
            </a:r>
            <a:endParaRPr lang="en-US" sz="1000" dirty="0">
              <a:solidFill>
                <a:srgbClr val="FFFFFF"/>
              </a:solidFill>
              <a:latin typeface="Montserrat Ultra Light"/>
              <a:cs typeface="Montserrat Ultra Light"/>
            </a:endParaRPr>
          </a:p>
        </p:txBody>
      </p:sp>
      <p:sp>
        <p:nvSpPr>
          <p:cNvPr id="6" name="Rectangle 5"/>
          <p:cNvSpPr/>
          <p:nvPr/>
        </p:nvSpPr>
        <p:spPr>
          <a:xfrm>
            <a:off x="4885038" y="926827"/>
            <a:ext cx="4056972" cy="2185214"/>
          </a:xfrm>
          <a:prstGeom prst="rect">
            <a:avLst/>
          </a:prstGeom>
        </p:spPr>
        <p:txBody>
          <a:bodyPr wrap="square">
            <a:spAutoFit/>
          </a:bodyPr>
          <a:lstStyle/>
          <a:p>
            <a:r>
              <a:rPr lang="en-US" sz="1200" dirty="0" smtClean="0">
                <a:solidFill>
                  <a:srgbClr val="DA0037"/>
                </a:solidFill>
              </a:rPr>
              <a:t>GOALS: </a:t>
            </a:r>
          </a:p>
          <a:p>
            <a:endParaRPr lang="en-US" sz="400" dirty="0"/>
          </a:p>
          <a:p>
            <a:pPr marL="171450" indent="-171450">
              <a:buFont typeface="Arial" charset="0"/>
              <a:buChar char="•"/>
            </a:pPr>
            <a:r>
              <a:rPr lang="en-US" sz="1200" dirty="0" smtClean="0">
                <a:solidFill>
                  <a:schemeClr val="tx2"/>
                </a:solidFill>
              </a:rPr>
              <a:t>Foster the </a:t>
            </a:r>
            <a:r>
              <a:rPr lang="en-US" sz="1200" dirty="0">
                <a:solidFill>
                  <a:schemeClr val="tx2"/>
                </a:solidFill>
              </a:rPr>
              <a:t>growth of the European Digital Single </a:t>
            </a:r>
            <a:r>
              <a:rPr lang="en-US" sz="1200" dirty="0" smtClean="0">
                <a:solidFill>
                  <a:schemeClr val="tx2"/>
                </a:solidFill>
              </a:rPr>
              <a:t>Market and </a:t>
            </a:r>
            <a:r>
              <a:rPr lang="en-US" sz="1200" dirty="0">
                <a:solidFill>
                  <a:schemeClr val="tx2"/>
                </a:solidFill>
              </a:rPr>
              <a:t>protect </a:t>
            </a:r>
            <a:r>
              <a:rPr lang="en-US" sz="1200" dirty="0" smtClean="0">
                <a:solidFill>
                  <a:schemeClr val="tx2"/>
                </a:solidFill>
              </a:rPr>
              <a:t>it from </a:t>
            </a:r>
            <a:r>
              <a:rPr lang="en-US" sz="1200" dirty="0">
                <a:solidFill>
                  <a:schemeClr val="tx2"/>
                </a:solidFill>
              </a:rPr>
              <a:t>cyber threats </a:t>
            </a:r>
            <a:r>
              <a:rPr lang="en-US" sz="1200" dirty="0" smtClean="0">
                <a:solidFill>
                  <a:schemeClr val="tx2"/>
                </a:solidFill>
              </a:rPr>
              <a:t>;</a:t>
            </a:r>
            <a:endParaRPr lang="en-US" sz="1200" dirty="0">
              <a:solidFill>
                <a:schemeClr val="tx2"/>
              </a:solidFill>
            </a:endParaRPr>
          </a:p>
          <a:p>
            <a:pPr marL="228600" indent="-228600" algn="just">
              <a:buFont typeface="Arial" charset="0"/>
              <a:buChar char="•"/>
            </a:pPr>
            <a:endParaRPr lang="en-US" sz="1200" dirty="0">
              <a:ln w="18415" cmpd="sng">
                <a:noFill/>
                <a:prstDash val="solid"/>
              </a:ln>
              <a:solidFill>
                <a:schemeClr val="tx2"/>
              </a:solidFill>
              <a:cs typeface="Montserrat Ultra Light"/>
            </a:endParaRPr>
          </a:p>
          <a:p>
            <a:pPr marL="171450" indent="-171450">
              <a:buFont typeface="Arial" charset="0"/>
              <a:buChar char="•"/>
            </a:pPr>
            <a:r>
              <a:rPr lang="en-US" sz="1200" dirty="0">
                <a:solidFill>
                  <a:schemeClr val="tx2"/>
                </a:solidFill>
              </a:rPr>
              <a:t>Develop the cybersecurity market in Europe and the growth of a competitive cybersecurity and ICT industry, with an increased market position;</a:t>
            </a:r>
          </a:p>
          <a:p>
            <a:pPr marL="171450" indent="-171450">
              <a:buFont typeface="Arial" charset="0"/>
              <a:buChar char="•"/>
            </a:pPr>
            <a:endParaRPr lang="en-US" sz="1200" dirty="0">
              <a:ln w="18415" cmpd="sng">
                <a:noFill/>
                <a:prstDash val="solid"/>
              </a:ln>
              <a:solidFill>
                <a:schemeClr val="tx2"/>
              </a:solidFill>
              <a:cs typeface="Montserrat Ultra Light"/>
            </a:endParaRPr>
          </a:p>
          <a:p>
            <a:pPr marL="171450" indent="-171450">
              <a:buFont typeface="Arial" charset="0"/>
              <a:buChar char="•"/>
            </a:pPr>
            <a:r>
              <a:rPr lang="en-US" sz="1200" dirty="0">
                <a:solidFill>
                  <a:schemeClr val="tx2"/>
                </a:solidFill>
              </a:rPr>
              <a:t>Develop and implement cybersecurity solutions for the critical steps of trusted supply chains, in sectoral applications where Europe is a leader</a:t>
            </a:r>
            <a:r>
              <a:rPr lang="en-US" sz="1200" dirty="0" smtClean="0">
                <a:solidFill>
                  <a:schemeClr val="tx2"/>
                </a:solidFill>
              </a:rPr>
              <a:t>.</a:t>
            </a:r>
            <a:endParaRPr lang="en-US" sz="1200" dirty="0">
              <a:solidFill>
                <a:schemeClr val="tx2"/>
              </a:solidFill>
            </a:endParaRPr>
          </a:p>
        </p:txBody>
      </p:sp>
      <p:sp>
        <p:nvSpPr>
          <p:cNvPr id="8" name="Rectangle 7"/>
          <p:cNvSpPr/>
          <p:nvPr/>
        </p:nvSpPr>
        <p:spPr>
          <a:xfrm>
            <a:off x="-1" y="3845214"/>
            <a:ext cx="9144001" cy="149735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83" tIns="45688" rIns="91383" bIns="45688" rtlCol="0" anchor="ctr"/>
          <a:lstStyle/>
          <a:p>
            <a:endParaRPr lang="en-US" sz="1200" dirty="0" smtClean="0">
              <a:latin typeface="Calibri" charset="0"/>
              <a:ea typeface="Calibri" charset="0"/>
              <a:cs typeface="Calibri" charset="0"/>
            </a:endParaRPr>
          </a:p>
        </p:txBody>
      </p:sp>
      <p:sp>
        <p:nvSpPr>
          <p:cNvPr id="2" name="TextBox 1"/>
          <p:cNvSpPr txBox="1"/>
          <p:nvPr/>
        </p:nvSpPr>
        <p:spPr>
          <a:xfrm>
            <a:off x="595542" y="4258021"/>
            <a:ext cx="7906332" cy="430887"/>
          </a:xfrm>
          <a:prstGeom prst="rect">
            <a:avLst/>
          </a:prstGeom>
          <a:noFill/>
        </p:spPr>
        <p:txBody>
          <a:bodyPr wrap="none" rtlCol="0">
            <a:spAutoFit/>
          </a:bodyPr>
          <a:lstStyle/>
          <a:p>
            <a:pPr algn="ctr"/>
            <a:r>
              <a:rPr lang="en-GB" sz="2200" i="1" dirty="0" smtClean="0">
                <a:solidFill>
                  <a:srgbClr val="FF0000"/>
                </a:solidFill>
              </a:rPr>
              <a:t>BLOCKCHAIN</a:t>
            </a:r>
            <a:r>
              <a:rPr lang="en-GB" sz="2200" dirty="0" smtClean="0">
                <a:solidFill>
                  <a:srgbClr val="FF0000"/>
                </a:solidFill>
              </a:rPr>
              <a:t> IS FRONT AND CENTER OF EUROPEAN CYBER AGENDA</a:t>
            </a:r>
            <a:endParaRPr lang="en-GB" sz="2200" dirty="0">
              <a:solidFill>
                <a:srgbClr val="FF0000"/>
              </a:solidFill>
            </a:endParaRPr>
          </a:p>
        </p:txBody>
      </p:sp>
      <p:sp>
        <p:nvSpPr>
          <p:cNvPr id="9" name="Rectangle 8"/>
          <p:cNvSpPr/>
          <p:nvPr/>
        </p:nvSpPr>
        <p:spPr>
          <a:xfrm>
            <a:off x="300682" y="926827"/>
            <a:ext cx="4056972" cy="2616101"/>
          </a:xfrm>
          <a:prstGeom prst="rect">
            <a:avLst/>
          </a:prstGeom>
        </p:spPr>
        <p:txBody>
          <a:bodyPr wrap="square">
            <a:spAutoFit/>
          </a:bodyPr>
          <a:lstStyle/>
          <a:p>
            <a:r>
              <a:rPr lang="en-US" sz="1200" dirty="0" smtClean="0">
                <a:solidFill>
                  <a:srgbClr val="DA0037"/>
                </a:solidFill>
              </a:rPr>
              <a:t>WHAT IS IT:</a:t>
            </a:r>
          </a:p>
          <a:p>
            <a:endParaRPr lang="en-US" sz="400" dirty="0" smtClean="0">
              <a:solidFill>
                <a:srgbClr val="DA0037"/>
              </a:solidFill>
            </a:endParaRPr>
          </a:p>
          <a:p>
            <a:r>
              <a:rPr lang="en-US" sz="1200" dirty="0">
                <a:solidFill>
                  <a:schemeClr val="tx2"/>
                </a:solidFill>
              </a:rPr>
              <a:t>ECSO </a:t>
            </a:r>
            <a:r>
              <a:rPr lang="en-US" sz="1200" dirty="0" smtClean="0">
                <a:solidFill>
                  <a:schemeClr val="tx2"/>
                </a:solidFill>
              </a:rPr>
              <a:t>was founded in June 2016 and represents </a:t>
            </a:r>
            <a:r>
              <a:rPr lang="en-US" sz="1200" dirty="0">
                <a:solidFill>
                  <a:schemeClr val="tx2"/>
                </a:solidFill>
              </a:rPr>
              <a:t>an industry-led contractual counterpart to the European Commission for the implementation of the Cyber Security contractual Public-Private Partnership (</a:t>
            </a:r>
            <a:r>
              <a:rPr lang="en-US" sz="1200" dirty="0" err="1">
                <a:solidFill>
                  <a:schemeClr val="tx2"/>
                </a:solidFill>
              </a:rPr>
              <a:t>cPPP</a:t>
            </a:r>
            <a:r>
              <a:rPr lang="en-US" sz="1200" dirty="0">
                <a:solidFill>
                  <a:schemeClr val="tx2"/>
                </a:solidFill>
              </a:rPr>
              <a:t>). </a:t>
            </a:r>
            <a:endParaRPr lang="en-US" sz="1200" dirty="0" smtClean="0">
              <a:solidFill>
                <a:schemeClr val="tx2"/>
              </a:solidFill>
            </a:endParaRPr>
          </a:p>
          <a:p>
            <a:endParaRPr lang="en-US" sz="1200" dirty="0">
              <a:solidFill>
                <a:srgbClr val="DA0037"/>
              </a:solidFill>
            </a:endParaRPr>
          </a:p>
          <a:p>
            <a:r>
              <a:rPr lang="en-US" sz="1200" dirty="0" smtClean="0">
                <a:solidFill>
                  <a:srgbClr val="DA0037"/>
                </a:solidFill>
              </a:rPr>
              <a:t>MEMBERS:</a:t>
            </a:r>
          </a:p>
          <a:p>
            <a:endParaRPr lang="en-US" sz="400" dirty="0" smtClean="0">
              <a:solidFill>
                <a:srgbClr val="DA0037"/>
              </a:solidFill>
            </a:endParaRPr>
          </a:p>
          <a:p>
            <a:r>
              <a:rPr lang="en-US" sz="1200" dirty="0">
                <a:solidFill>
                  <a:schemeClr val="tx2"/>
                </a:solidFill>
              </a:rPr>
              <a:t>O</a:t>
            </a:r>
            <a:r>
              <a:rPr lang="en-US" sz="1200" dirty="0" smtClean="0">
                <a:solidFill>
                  <a:schemeClr val="tx2"/>
                </a:solidFill>
              </a:rPr>
              <a:t>ver 200 large </a:t>
            </a:r>
            <a:r>
              <a:rPr lang="en-US" sz="1200" dirty="0">
                <a:solidFill>
                  <a:schemeClr val="tx2"/>
                </a:solidFill>
              </a:rPr>
              <a:t>companies, SMEs and </a:t>
            </a:r>
            <a:r>
              <a:rPr lang="en-US" sz="1200" dirty="0" smtClean="0">
                <a:solidFill>
                  <a:schemeClr val="tx2"/>
                </a:solidFill>
              </a:rPr>
              <a:t>start-ups</a:t>
            </a:r>
            <a:r>
              <a:rPr lang="en-US" sz="1200" dirty="0">
                <a:solidFill>
                  <a:schemeClr val="tx2"/>
                </a:solidFill>
              </a:rPr>
              <a:t>, research </a:t>
            </a:r>
            <a:r>
              <a:rPr lang="en-US" sz="1200" dirty="0" err="1">
                <a:solidFill>
                  <a:schemeClr val="tx2"/>
                </a:solidFill>
              </a:rPr>
              <a:t>centres</a:t>
            </a:r>
            <a:r>
              <a:rPr lang="en-US" sz="1200" dirty="0">
                <a:solidFill>
                  <a:schemeClr val="tx2"/>
                </a:solidFill>
              </a:rPr>
              <a:t>, universities, end-users, operators, clusters and association as well as European Member State’s local, regional and national administrations, countries part of the European Economic Area (EEA) and the European Free Trade Association (EFTA</a:t>
            </a:r>
            <a:r>
              <a:rPr lang="en-US" sz="1200" dirty="0" smtClean="0">
                <a:solidFill>
                  <a:schemeClr val="tx2"/>
                </a:solidFill>
              </a:rPr>
              <a:t>)</a:t>
            </a:r>
            <a:endParaRPr lang="en-US" sz="1200" dirty="0">
              <a:solidFill>
                <a:schemeClr val="tx2"/>
              </a:solidFill>
            </a:endParaRPr>
          </a:p>
        </p:txBody>
      </p:sp>
    </p:spTree>
    <p:extLst>
      <p:ext uri="{BB962C8B-B14F-4D97-AF65-F5344CB8AC3E}">
        <p14:creationId xmlns:p14="http://schemas.microsoft.com/office/powerpoint/2010/main" val="1477970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50789" y="1813682"/>
            <a:ext cx="7768281" cy="1384995"/>
          </a:xfrm>
          <a:prstGeom prst="rect">
            <a:avLst/>
          </a:prstGeom>
          <a:noFill/>
          <a:ln>
            <a:noFill/>
          </a:ln>
          <a:effectLst/>
        </p:spPr>
        <p:txBody>
          <a:bodyPr wrap="square" rtlCol="0">
            <a:spAutoFit/>
          </a:bodyPr>
          <a:lstStyle/>
          <a:p>
            <a:r>
              <a:rPr lang="en-US" sz="2800" b="1" dirty="0" smtClean="0">
                <a:ln w="18415" cmpd="sng">
                  <a:noFill/>
                  <a:prstDash val="solid"/>
                </a:ln>
                <a:solidFill>
                  <a:srgbClr val="DA0037"/>
                </a:solidFill>
                <a:effectLst/>
                <a:cs typeface="Montserrat"/>
              </a:rPr>
              <a:t>BLOCKCHAIN:</a:t>
            </a:r>
          </a:p>
          <a:p>
            <a:r>
              <a:rPr lang="en-US" sz="2800" b="1" dirty="0" smtClean="0">
                <a:ln w="18415" cmpd="sng">
                  <a:noFill/>
                  <a:prstDash val="solid"/>
                </a:ln>
                <a:solidFill>
                  <a:srgbClr val="12599F"/>
                </a:solidFill>
                <a:effectLst/>
                <a:cs typeface="Montserrat"/>
              </a:rPr>
              <a:t>SIGNIFICANCE, CHALLENGES </a:t>
            </a:r>
          </a:p>
          <a:p>
            <a:r>
              <a:rPr lang="en-US" sz="2800" b="1" dirty="0" smtClean="0">
                <a:ln w="18415" cmpd="sng">
                  <a:noFill/>
                  <a:prstDash val="solid"/>
                </a:ln>
                <a:solidFill>
                  <a:srgbClr val="12599F"/>
                </a:solidFill>
                <a:effectLst/>
                <a:cs typeface="Montserrat"/>
              </a:rPr>
              <a:t>AND BEST PRACTICES </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24878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4</a:t>
            </a:r>
            <a:endParaRPr lang="en-US" sz="1000" dirty="0">
              <a:solidFill>
                <a:srgbClr val="FFFFFF"/>
              </a:solidFill>
              <a:latin typeface="Montserrat Ultra Light"/>
              <a:cs typeface="Montserrat Ultra Light"/>
            </a:endParaRPr>
          </a:p>
        </p:txBody>
      </p:sp>
    </p:spTree>
    <p:extLst>
      <p:ext uri="{BB962C8B-B14F-4D97-AF65-F5344CB8AC3E}">
        <p14:creationId xmlns:p14="http://schemas.microsoft.com/office/powerpoint/2010/main" val="1874915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smtClean="0">
                <a:ln w="18415" cmpd="sng">
                  <a:noFill/>
                  <a:prstDash val="solid"/>
                </a:ln>
                <a:solidFill>
                  <a:srgbClr val="DA0037"/>
                </a:solidFill>
                <a:effectLst/>
                <a:cs typeface="Montserrat"/>
              </a:rPr>
              <a:t>SIGNIFICANCE</a:t>
            </a:r>
            <a:r>
              <a:rPr lang="en-US" sz="2800" b="1" dirty="0" smtClean="0">
                <a:ln w="18415" cmpd="sng">
                  <a:noFill/>
                  <a:prstDash val="solid"/>
                </a:ln>
                <a:solidFill>
                  <a:srgbClr val="12599F"/>
                </a:solidFill>
                <a:effectLst/>
                <a:cs typeface="Montserrat"/>
              </a:rPr>
              <a:t> OF </a:t>
            </a:r>
          </a:p>
          <a:p>
            <a:r>
              <a:rPr lang="en-US" sz="2800" b="1" dirty="0" smtClean="0">
                <a:ln w="18415" cmpd="sng">
                  <a:noFill/>
                  <a:prstDash val="solid"/>
                </a:ln>
                <a:solidFill>
                  <a:srgbClr val="12599F"/>
                </a:solidFill>
                <a:effectLst/>
                <a:cs typeface="Montserrat"/>
              </a:rPr>
              <a:t>BLOCKCHAIN</a:t>
            </a:r>
            <a:r>
              <a:rPr lang="en-US" sz="2800" b="1" dirty="0">
                <a:ln w="18415" cmpd="sng">
                  <a:noFill/>
                  <a:prstDash val="solid"/>
                </a:ln>
                <a:solidFill>
                  <a:srgbClr val="12599F"/>
                </a:solidFill>
                <a:cs typeface="Montserrat"/>
              </a:rPr>
              <a:t> </a:t>
            </a:r>
            <a:r>
              <a:rPr lang="en-US" sz="2800" b="1" dirty="0" smtClean="0">
                <a:ln w="18415" cmpd="sng">
                  <a:noFill/>
                  <a:prstDash val="solid"/>
                </a:ln>
                <a:solidFill>
                  <a:srgbClr val="12599F"/>
                </a:solidFill>
                <a:effectLst/>
                <a:cs typeface="Montserrat"/>
              </a:rPr>
              <a:t>TECHNOLOGY</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24878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5</a:t>
            </a:r>
            <a:endParaRPr lang="en-US" sz="1000" dirty="0">
              <a:solidFill>
                <a:srgbClr val="FFFFFF"/>
              </a:solidFill>
              <a:latin typeface="Montserrat Ultra Light"/>
              <a:cs typeface="Montserrat Ultra Light"/>
            </a:endParaRPr>
          </a:p>
        </p:txBody>
      </p:sp>
      <p:sp>
        <p:nvSpPr>
          <p:cNvPr id="9" name="Content Placeholder 2"/>
          <p:cNvSpPr txBox="1">
            <a:spLocks/>
          </p:cNvSpPr>
          <p:nvPr/>
        </p:nvSpPr>
        <p:spPr>
          <a:xfrm>
            <a:off x="285736" y="1304296"/>
            <a:ext cx="2835873" cy="371611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Aft>
                <a:spcPts val="1200"/>
              </a:spcAft>
            </a:pPr>
            <a:r>
              <a:rPr lang="en-US" sz="1800" dirty="0" smtClean="0">
                <a:solidFill>
                  <a:schemeClr val="tx2"/>
                </a:solidFill>
              </a:rPr>
              <a:t>There is a massive </a:t>
            </a:r>
            <a:r>
              <a:rPr lang="en-US" sz="1800" dirty="0" smtClean="0">
                <a:solidFill>
                  <a:srgbClr val="DA0037"/>
                </a:solidFill>
              </a:rPr>
              <a:t>promise </a:t>
            </a:r>
            <a:r>
              <a:rPr lang="en-US" sz="1800" dirty="0" smtClean="0">
                <a:solidFill>
                  <a:schemeClr val="tx2"/>
                </a:solidFill>
              </a:rPr>
              <a:t>and</a:t>
            </a:r>
            <a:r>
              <a:rPr lang="en-US" sz="1800" dirty="0" smtClean="0">
                <a:solidFill>
                  <a:srgbClr val="12599F"/>
                </a:solidFill>
              </a:rPr>
              <a:t> </a:t>
            </a:r>
            <a:r>
              <a:rPr lang="en-US" sz="1800" dirty="0" smtClean="0">
                <a:solidFill>
                  <a:srgbClr val="DA0037"/>
                </a:solidFill>
              </a:rPr>
              <a:t>excitement </a:t>
            </a:r>
            <a:r>
              <a:rPr lang="en-US" sz="1800" dirty="0" smtClean="0">
                <a:solidFill>
                  <a:schemeClr val="tx2"/>
                </a:solidFill>
              </a:rPr>
              <a:t>for a blockchain technology </a:t>
            </a:r>
            <a:r>
              <a:rPr lang="en-US" sz="1800" dirty="0" smtClean="0">
                <a:solidFill>
                  <a:schemeClr val="tx2"/>
                </a:solidFill>
              </a:rPr>
              <a:t>because of its’s many potential benefits:</a:t>
            </a:r>
            <a:endParaRPr lang="en-US" sz="1800" dirty="0" smtClean="0">
              <a:solidFill>
                <a:schemeClr val="tx2"/>
              </a:solidFill>
            </a:endParaRPr>
          </a:p>
          <a:p>
            <a:pPr marL="285750" indent="-285750" algn="l">
              <a:buFont typeface="Arial" charset="0"/>
              <a:buChar char="•"/>
            </a:pPr>
            <a:r>
              <a:rPr lang="en-US" sz="1800" dirty="0" smtClean="0">
                <a:solidFill>
                  <a:srgbClr val="DA0037"/>
                </a:solidFill>
              </a:rPr>
              <a:t>Trustless</a:t>
            </a:r>
            <a:r>
              <a:rPr lang="en-US" sz="1800" dirty="0" smtClean="0">
                <a:solidFill>
                  <a:srgbClr val="FF0000"/>
                </a:solidFill>
              </a:rPr>
              <a:t> </a:t>
            </a:r>
            <a:r>
              <a:rPr lang="en-US" sz="1800" dirty="0" smtClean="0">
                <a:solidFill>
                  <a:schemeClr val="tx2"/>
                </a:solidFill>
              </a:rPr>
              <a:t>exchange</a:t>
            </a:r>
          </a:p>
          <a:p>
            <a:pPr marL="285750" indent="-285750" algn="l">
              <a:buFont typeface="Arial" charset="0"/>
              <a:buChar char="•"/>
            </a:pPr>
            <a:r>
              <a:rPr lang="en-US" sz="1800" dirty="0" smtClean="0">
                <a:solidFill>
                  <a:srgbClr val="DA0037"/>
                </a:solidFill>
              </a:rPr>
              <a:t>Empowered</a:t>
            </a:r>
            <a:r>
              <a:rPr lang="en-US" sz="1800" dirty="0" smtClean="0">
                <a:solidFill>
                  <a:srgbClr val="FF0000"/>
                </a:solidFill>
              </a:rPr>
              <a:t> </a:t>
            </a:r>
            <a:r>
              <a:rPr lang="en-US" sz="1800" dirty="0" smtClean="0">
                <a:solidFill>
                  <a:schemeClr val="tx2"/>
                </a:solidFill>
              </a:rPr>
              <a:t>users</a:t>
            </a:r>
          </a:p>
          <a:p>
            <a:pPr marL="285750" indent="-285750" algn="l">
              <a:buFont typeface="Arial" charset="0"/>
              <a:buChar char="•"/>
            </a:pPr>
            <a:r>
              <a:rPr lang="en-US" sz="1800" dirty="0" smtClean="0">
                <a:solidFill>
                  <a:srgbClr val="DA0037"/>
                </a:solidFill>
              </a:rPr>
              <a:t>High quality </a:t>
            </a:r>
            <a:r>
              <a:rPr lang="en-US" sz="1800" dirty="0" smtClean="0">
                <a:solidFill>
                  <a:schemeClr val="tx2"/>
                </a:solidFill>
              </a:rPr>
              <a:t>data</a:t>
            </a:r>
          </a:p>
          <a:p>
            <a:pPr marL="285750" indent="-285750" algn="l">
              <a:buFont typeface="Arial" charset="0"/>
              <a:buChar char="•"/>
            </a:pPr>
            <a:r>
              <a:rPr lang="en-US" sz="1800" dirty="0" smtClean="0">
                <a:solidFill>
                  <a:schemeClr val="tx2"/>
                </a:solidFill>
              </a:rPr>
              <a:t>Data </a:t>
            </a:r>
            <a:r>
              <a:rPr lang="en-US" sz="1800" dirty="0" smtClean="0">
                <a:solidFill>
                  <a:srgbClr val="DA0037"/>
                </a:solidFill>
              </a:rPr>
              <a:t>immutability</a:t>
            </a:r>
          </a:p>
          <a:p>
            <a:pPr marL="285750" indent="-285750" algn="l">
              <a:buFont typeface="Arial" charset="0"/>
              <a:buChar char="•"/>
            </a:pPr>
            <a:r>
              <a:rPr lang="en-US" sz="1800" dirty="0">
                <a:solidFill>
                  <a:schemeClr val="tx2"/>
                </a:solidFill>
              </a:rPr>
              <a:t>Process</a:t>
            </a:r>
            <a:r>
              <a:rPr lang="en-US" sz="1800" dirty="0">
                <a:solidFill>
                  <a:srgbClr val="FF0000"/>
                </a:solidFill>
              </a:rPr>
              <a:t> </a:t>
            </a:r>
            <a:r>
              <a:rPr lang="en-US" sz="1800" dirty="0" smtClean="0">
                <a:solidFill>
                  <a:srgbClr val="DA0037"/>
                </a:solidFill>
              </a:rPr>
              <a:t>integrity</a:t>
            </a:r>
          </a:p>
          <a:p>
            <a:pPr marL="285750" indent="-285750" algn="l">
              <a:buFont typeface="Arial" charset="0"/>
              <a:buChar char="•"/>
            </a:pPr>
            <a:r>
              <a:rPr lang="en-US" sz="1800" dirty="0" smtClean="0">
                <a:solidFill>
                  <a:schemeClr val="tx2"/>
                </a:solidFill>
              </a:rPr>
              <a:t>Ecosystem</a:t>
            </a:r>
            <a:r>
              <a:rPr lang="en-US" sz="1800" dirty="0" smtClean="0">
                <a:solidFill>
                  <a:srgbClr val="FF0000"/>
                </a:solidFill>
              </a:rPr>
              <a:t> </a:t>
            </a:r>
            <a:r>
              <a:rPr lang="en-US" sz="1800" dirty="0" smtClean="0">
                <a:solidFill>
                  <a:srgbClr val="DA0037"/>
                </a:solidFill>
              </a:rPr>
              <a:t>simplification</a:t>
            </a:r>
          </a:p>
          <a:p>
            <a:pPr marL="285750" indent="-285750" algn="l">
              <a:buFont typeface="Arial" charset="0"/>
              <a:buChar char="•"/>
            </a:pPr>
            <a:endParaRPr lang="en-US" sz="1800" dirty="0" smtClean="0">
              <a:solidFill>
                <a:schemeClr val="tx2"/>
              </a:solidFill>
            </a:endParaRPr>
          </a:p>
          <a:p>
            <a:pPr algn="l"/>
            <a:endParaRPr lang="en-US" sz="1600" dirty="0" smtClean="0"/>
          </a:p>
          <a:p>
            <a:pPr algn="l"/>
            <a:endParaRPr lang="en-US" sz="1600" dirty="0"/>
          </a:p>
        </p:txBody>
      </p:sp>
      <p:pic>
        <p:nvPicPr>
          <p:cNvPr id="14"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749" y="1500028"/>
            <a:ext cx="5141913" cy="2745781"/>
          </a:xfrm>
          <a:prstGeom prst="rect">
            <a:avLst/>
          </a:prstGeom>
        </p:spPr>
      </p:pic>
      <p:pic>
        <p:nvPicPr>
          <p:cNvPr id="16" name="Content Placeholder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749" y="1500028"/>
            <a:ext cx="5141913" cy="2745781"/>
          </a:xfrm>
          <a:prstGeom prst="rect">
            <a:avLst/>
          </a:prstGeom>
        </p:spPr>
      </p:pic>
    </p:spTree>
    <p:extLst>
      <p:ext uri="{BB962C8B-B14F-4D97-AF65-F5344CB8AC3E}">
        <p14:creationId xmlns:p14="http://schemas.microsoft.com/office/powerpoint/2010/main" val="116589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200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smtClean="0">
                <a:ln w="18415" cmpd="sng">
                  <a:noFill/>
                  <a:prstDash val="solid"/>
                </a:ln>
                <a:solidFill>
                  <a:srgbClr val="12599F"/>
                </a:solidFill>
                <a:effectLst/>
                <a:cs typeface="Montserrat"/>
              </a:rPr>
              <a:t>BLOCKCHAIN </a:t>
            </a:r>
            <a:r>
              <a:rPr lang="en-US" sz="2800" b="1" dirty="0" smtClean="0">
                <a:ln w="18415" cmpd="sng">
                  <a:noFill/>
                  <a:prstDash val="solid"/>
                </a:ln>
                <a:solidFill>
                  <a:srgbClr val="DA0037"/>
                </a:solidFill>
                <a:effectLst/>
                <a:cs typeface="Montserrat"/>
              </a:rPr>
              <a:t>POTENTIAL </a:t>
            </a:r>
          </a:p>
          <a:p>
            <a:r>
              <a:rPr lang="en-US" sz="2800" b="1" dirty="0" smtClean="0">
                <a:ln w="18415" cmpd="sng">
                  <a:noFill/>
                  <a:prstDash val="solid"/>
                </a:ln>
                <a:solidFill>
                  <a:srgbClr val="12599F"/>
                </a:solidFill>
                <a:effectLst/>
                <a:cs typeface="Montserrat"/>
              </a:rPr>
              <a:t>IN DIFFERENT INDUSTRIES</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24878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6</a:t>
            </a:r>
            <a:endParaRPr lang="en-US" sz="1000" dirty="0">
              <a:solidFill>
                <a:srgbClr val="FFFFFF"/>
              </a:solidFill>
              <a:latin typeface="Montserrat Ultra Light"/>
              <a:cs typeface="Montserrat Ultra Light"/>
            </a:endParaRPr>
          </a:p>
        </p:txBody>
      </p:sp>
      <p:graphicFrame>
        <p:nvGraphicFramePr>
          <p:cNvPr id="2" name="Table 1"/>
          <p:cNvGraphicFramePr>
            <a:graphicFrameLocks noGrp="1"/>
          </p:cNvGraphicFramePr>
          <p:nvPr>
            <p:extLst>
              <p:ext uri="{D42A27DB-BD31-4B8C-83A1-F6EECF244321}">
                <p14:modId xmlns:p14="http://schemas.microsoft.com/office/powerpoint/2010/main" val="997483207"/>
              </p:ext>
            </p:extLst>
          </p:nvPr>
        </p:nvGraphicFramePr>
        <p:xfrm>
          <a:off x="344126" y="1157543"/>
          <a:ext cx="8465576" cy="3773395"/>
        </p:xfrm>
        <a:graphic>
          <a:graphicData uri="http://schemas.openxmlformats.org/drawingml/2006/table">
            <a:tbl>
              <a:tblPr firstRow="1" bandRow="1">
                <a:tableStyleId>{5C22544A-7EE6-4342-B048-85BDC9FD1C3A}</a:tableStyleId>
              </a:tblPr>
              <a:tblGrid>
                <a:gridCol w="2116394"/>
                <a:gridCol w="2116394"/>
                <a:gridCol w="2116394"/>
                <a:gridCol w="2116394"/>
              </a:tblGrid>
              <a:tr h="450960">
                <a:tc>
                  <a:txBody>
                    <a:bodyPr/>
                    <a:lstStyle/>
                    <a:p>
                      <a:r>
                        <a:rPr lang="en-GB" sz="1400" dirty="0" smtClean="0"/>
                        <a:t>Financial Institutions</a:t>
                      </a:r>
                      <a:endParaRPr lang="en-GB" sz="1400" dirty="0"/>
                    </a:p>
                  </a:txBody>
                  <a:tcPr anchor="ctr"/>
                </a:tc>
                <a:tc>
                  <a:txBody>
                    <a:bodyPr/>
                    <a:lstStyle/>
                    <a:p>
                      <a:r>
                        <a:rPr lang="en-GB" sz="1400" dirty="0" smtClean="0"/>
                        <a:t>Corporates</a:t>
                      </a:r>
                      <a:endParaRPr lang="en-GB" sz="1400" dirty="0"/>
                    </a:p>
                  </a:txBody>
                  <a:tcPr anchor="ctr"/>
                </a:tc>
                <a:tc>
                  <a:txBody>
                    <a:bodyPr/>
                    <a:lstStyle/>
                    <a:p>
                      <a:r>
                        <a:rPr lang="en-GB" sz="1400" dirty="0" smtClean="0"/>
                        <a:t>Governments</a:t>
                      </a:r>
                      <a:endParaRPr lang="en-GB" sz="1400" dirty="0"/>
                    </a:p>
                  </a:txBody>
                  <a:tcPr anchor="ctr"/>
                </a:tc>
                <a:tc>
                  <a:txBody>
                    <a:bodyPr/>
                    <a:lstStyle/>
                    <a:p>
                      <a:r>
                        <a:rPr lang="en-GB" sz="1400" dirty="0" smtClean="0"/>
                        <a:t>Cross-Industry</a:t>
                      </a:r>
                      <a:endParaRPr lang="en-GB" sz="1400" dirty="0"/>
                    </a:p>
                  </a:txBody>
                  <a:tcPr anchor="ctr"/>
                </a:tc>
              </a:tr>
              <a:tr h="45722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chemeClr val="tx2"/>
                          </a:solidFill>
                        </a:rPr>
                        <a:t>Peer-to-peer</a:t>
                      </a:r>
                      <a:r>
                        <a:rPr lang="en-GB" sz="1400" baseline="0" dirty="0" smtClean="0">
                          <a:solidFill>
                            <a:schemeClr val="tx2"/>
                          </a:solidFill>
                        </a:rPr>
                        <a:t> transactions</a:t>
                      </a:r>
                      <a:endParaRPr lang="en-GB" sz="1400" dirty="0" smtClean="0">
                        <a:solidFill>
                          <a:schemeClr val="tx2"/>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chemeClr val="tx2"/>
                          </a:solidFill>
                        </a:rPr>
                        <a:t>Supply chain management</a:t>
                      </a:r>
                    </a:p>
                  </a:txBody>
                  <a:tcPr anchor="ctr"/>
                </a:tc>
                <a:tc>
                  <a:txBody>
                    <a:bodyPr/>
                    <a:lstStyle/>
                    <a:p>
                      <a:r>
                        <a:rPr lang="en-GB" sz="1400" dirty="0" smtClean="0">
                          <a:solidFill>
                            <a:schemeClr val="tx2"/>
                          </a:solidFill>
                        </a:rPr>
                        <a:t>Record management</a:t>
                      </a:r>
                      <a:endParaRPr lang="en-GB" sz="1400" dirty="0">
                        <a:solidFill>
                          <a:schemeClr val="tx2"/>
                        </a:solidFill>
                      </a:endParaRPr>
                    </a:p>
                  </a:txBody>
                  <a:tcPr anchor="ctr"/>
                </a:tc>
                <a:tc>
                  <a:txBody>
                    <a:bodyPr/>
                    <a:lstStyle/>
                    <a:p>
                      <a:r>
                        <a:rPr lang="en-GB" sz="1400" dirty="0" smtClean="0">
                          <a:solidFill>
                            <a:schemeClr val="tx2"/>
                          </a:solidFill>
                        </a:rPr>
                        <a:t>Cybersecurity</a:t>
                      </a:r>
                      <a:endParaRPr lang="en-GB" sz="1400" dirty="0">
                        <a:solidFill>
                          <a:schemeClr val="tx2"/>
                        </a:solidFill>
                      </a:endParaRPr>
                    </a:p>
                  </a:txBody>
                  <a:tcPr anchor="ctr"/>
                </a:tc>
              </a:tr>
              <a:tr h="457223">
                <a:tc>
                  <a:txBody>
                    <a:bodyPr/>
                    <a:lstStyle/>
                    <a:p>
                      <a:r>
                        <a:rPr lang="en-GB" sz="1400" dirty="0" smtClean="0">
                          <a:solidFill>
                            <a:schemeClr val="tx2"/>
                          </a:solidFill>
                        </a:rPr>
                        <a:t>International payments</a:t>
                      </a:r>
                      <a:endParaRPr lang="en-GB" sz="1400" dirty="0">
                        <a:solidFill>
                          <a:schemeClr val="tx2"/>
                        </a:solidFill>
                      </a:endParaRPr>
                    </a:p>
                  </a:txBody>
                  <a:tcPr anchor="ctr"/>
                </a:tc>
                <a:tc>
                  <a:txBody>
                    <a:bodyPr/>
                    <a:lstStyle/>
                    <a:p>
                      <a:r>
                        <a:rPr lang="en-GB" sz="1400" dirty="0" smtClean="0">
                          <a:solidFill>
                            <a:schemeClr val="tx2"/>
                          </a:solidFill>
                        </a:rPr>
                        <a:t>Healthcare</a:t>
                      </a:r>
                      <a:endParaRPr lang="en-GB" sz="1400" dirty="0">
                        <a:solidFill>
                          <a:schemeClr val="tx2"/>
                        </a:solidFill>
                      </a:endParaRPr>
                    </a:p>
                  </a:txBody>
                  <a:tcPr anchor="ctr"/>
                </a:tc>
                <a:tc>
                  <a:txBody>
                    <a:bodyPr/>
                    <a:lstStyle/>
                    <a:p>
                      <a:r>
                        <a:rPr lang="en-GB" sz="1400" dirty="0" smtClean="0">
                          <a:solidFill>
                            <a:schemeClr val="tx2"/>
                          </a:solidFill>
                        </a:rPr>
                        <a:t>Tax collection</a:t>
                      </a:r>
                      <a:endParaRPr lang="en-GB" sz="1400" dirty="0">
                        <a:solidFill>
                          <a:schemeClr val="tx2"/>
                        </a:solidFill>
                      </a:endParaRPr>
                    </a:p>
                  </a:txBody>
                  <a:tcPr anchor="ctr"/>
                </a:tc>
                <a:tc>
                  <a:txBody>
                    <a:bodyPr/>
                    <a:lstStyle/>
                    <a:p>
                      <a:r>
                        <a:rPr lang="en-GB" sz="1400" dirty="0" smtClean="0">
                          <a:solidFill>
                            <a:schemeClr val="tx2"/>
                          </a:solidFill>
                        </a:rPr>
                        <a:t>Big Data</a:t>
                      </a:r>
                      <a:endParaRPr lang="en-GB" sz="1400" dirty="0">
                        <a:solidFill>
                          <a:schemeClr val="tx2"/>
                        </a:solidFill>
                      </a:endParaRPr>
                    </a:p>
                  </a:txBody>
                  <a:tcPr anchor="ctr"/>
                </a:tc>
              </a:tr>
              <a:tr h="457223">
                <a:tc>
                  <a:txBody>
                    <a:bodyPr/>
                    <a:lstStyle/>
                    <a:p>
                      <a:r>
                        <a:rPr lang="en-GB" sz="1400" dirty="0" smtClean="0">
                          <a:solidFill>
                            <a:schemeClr val="tx2"/>
                          </a:solidFill>
                        </a:rPr>
                        <a:t>Capital markets</a:t>
                      </a:r>
                      <a:endParaRPr lang="en-GB" sz="1400" dirty="0">
                        <a:solidFill>
                          <a:schemeClr val="tx2"/>
                        </a:solidFill>
                      </a:endParaRPr>
                    </a:p>
                  </a:txBody>
                  <a:tcPr anchor="ctr"/>
                </a:tc>
                <a:tc>
                  <a:txBody>
                    <a:bodyPr/>
                    <a:lstStyle/>
                    <a:p>
                      <a:r>
                        <a:rPr lang="en-GB" sz="1400" dirty="0" smtClean="0">
                          <a:solidFill>
                            <a:schemeClr val="tx2"/>
                          </a:solidFill>
                        </a:rPr>
                        <a:t>Real estate</a:t>
                      </a:r>
                      <a:endParaRPr lang="en-GB" sz="1400" dirty="0">
                        <a:solidFill>
                          <a:schemeClr val="tx2"/>
                        </a:solidFill>
                      </a:endParaRPr>
                    </a:p>
                  </a:txBody>
                  <a:tcPr anchor="ctr"/>
                </a:tc>
                <a:tc>
                  <a:txBody>
                    <a:bodyPr/>
                    <a:lstStyle/>
                    <a:p>
                      <a:r>
                        <a:rPr lang="en-GB" sz="1400" dirty="0" smtClean="0">
                          <a:solidFill>
                            <a:schemeClr val="tx2"/>
                          </a:solidFill>
                        </a:rPr>
                        <a:t>Identity management</a:t>
                      </a:r>
                      <a:endParaRPr lang="en-GB" sz="1400" dirty="0">
                        <a:solidFill>
                          <a:schemeClr val="tx2"/>
                        </a:solidFill>
                      </a:endParaRPr>
                    </a:p>
                  </a:txBody>
                  <a:tcPr anchor="ctr"/>
                </a:tc>
                <a:tc>
                  <a:txBody>
                    <a:bodyPr/>
                    <a:lstStyle/>
                    <a:p>
                      <a:r>
                        <a:rPr lang="en-GB" sz="1400" dirty="0" smtClean="0">
                          <a:solidFill>
                            <a:schemeClr val="tx2"/>
                          </a:solidFill>
                        </a:rPr>
                        <a:t>IoT</a:t>
                      </a:r>
                      <a:endParaRPr lang="en-GB" sz="1400" dirty="0">
                        <a:solidFill>
                          <a:schemeClr val="tx2"/>
                        </a:solidFill>
                      </a:endParaRPr>
                    </a:p>
                  </a:txBody>
                  <a:tcPr anchor="ctr"/>
                </a:tc>
              </a:tr>
              <a:tr h="457223">
                <a:tc>
                  <a:txBody>
                    <a:bodyPr/>
                    <a:lstStyle/>
                    <a:p>
                      <a:r>
                        <a:rPr lang="en-GB" sz="1400" dirty="0" smtClean="0">
                          <a:solidFill>
                            <a:schemeClr val="tx2"/>
                          </a:solidFill>
                        </a:rPr>
                        <a:t>Trade finance</a:t>
                      </a:r>
                      <a:endParaRPr lang="en-GB" sz="1400" dirty="0">
                        <a:solidFill>
                          <a:schemeClr val="tx2"/>
                        </a:solidFill>
                      </a:endParaRPr>
                    </a:p>
                  </a:txBody>
                  <a:tcPr anchor="ctr"/>
                </a:tc>
                <a:tc>
                  <a:txBody>
                    <a:bodyPr/>
                    <a:lstStyle/>
                    <a:p>
                      <a:r>
                        <a:rPr lang="en-GB" sz="1400" dirty="0" smtClean="0">
                          <a:solidFill>
                            <a:schemeClr val="tx2"/>
                          </a:solidFill>
                        </a:rPr>
                        <a:t>Media</a:t>
                      </a:r>
                      <a:endParaRPr lang="en-GB" sz="1400" dirty="0">
                        <a:solidFill>
                          <a:schemeClr val="tx2"/>
                        </a:solidFill>
                      </a:endParaRPr>
                    </a:p>
                  </a:txBody>
                  <a:tcPr anchor="ctr"/>
                </a:tc>
                <a:tc>
                  <a:txBody>
                    <a:bodyPr/>
                    <a:lstStyle/>
                    <a:p>
                      <a:r>
                        <a:rPr lang="en-GB" sz="1400" dirty="0" smtClean="0">
                          <a:solidFill>
                            <a:schemeClr val="tx2"/>
                          </a:solidFill>
                        </a:rPr>
                        <a:t>Voting</a:t>
                      </a:r>
                      <a:endParaRPr lang="en-GB" sz="1400" dirty="0">
                        <a:solidFill>
                          <a:schemeClr val="tx2"/>
                        </a:solidFill>
                      </a:endParaRPr>
                    </a:p>
                  </a:txBody>
                  <a:tcPr anchor="ctr"/>
                </a:tc>
                <a:tc>
                  <a:txBody>
                    <a:bodyPr/>
                    <a:lstStyle/>
                    <a:p>
                      <a:r>
                        <a:rPr lang="en-GB" sz="1400" dirty="0" smtClean="0">
                          <a:solidFill>
                            <a:schemeClr val="tx2"/>
                          </a:solidFill>
                        </a:rPr>
                        <a:t>Data storage and archiving</a:t>
                      </a:r>
                      <a:endParaRPr lang="en-GB" sz="1400" dirty="0">
                        <a:solidFill>
                          <a:schemeClr val="tx2"/>
                        </a:solidFill>
                      </a:endParaRPr>
                    </a:p>
                  </a:txBody>
                  <a:tcPr anchor="ctr"/>
                </a:tc>
              </a:tr>
              <a:tr h="465965">
                <a:tc>
                  <a:txBody>
                    <a:bodyPr/>
                    <a:lstStyle/>
                    <a:p>
                      <a:r>
                        <a:rPr lang="en-GB" sz="1400" dirty="0" smtClean="0">
                          <a:solidFill>
                            <a:schemeClr val="tx2"/>
                          </a:solidFill>
                        </a:rPr>
                        <a:t>Regulatory compliance &amp; audit</a:t>
                      </a:r>
                      <a:endParaRPr lang="en-GB" sz="1400" dirty="0">
                        <a:solidFill>
                          <a:schemeClr val="tx2"/>
                        </a:solidFill>
                      </a:endParaRPr>
                    </a:p>
                  </a:txBody>
                  <a:tcPr anchor="ctr"/>
                </a:tc>
                <a:tc>
                  <a:txBody>
                    <a:bodyPr/>
                    <a:lstStyle/>
                    <a:p>
                      <a:r>
                        <a:rPr lang="en-GB" sz="1400" dirty="0" smtClean="0">
                          <a:solidFill>
                            <a:schemeClr val="tx2"/>
                          </a:solidFill>
                        </a:rPr>
                        <a:t>Energy</a:t>
                      </a:r>
                      <a:endParaRPr lang="en-GB" sz="1400" dirty="0">
                        <a:solidFill>
                          <a:schemeClr val="tx2"/>
                        </a:solidFill>
                      </a:endParaRPr>
                    </a:p>
                  </a:txBody>
                  <a:tcPr anchor="ctr"/>
                </a:tc>
                <a:tc>
                  <a:txBody>
                    <a:bodyPr/>
                    <a:lstStyle/>
                    <a:p>
                      <a:r>
                        <a:rPr lang="en-GB" sz="1400" dirty="0" smtClean="0">
                          <a:solidFill>
                            <a:schemeClr val="tx2"/>
                          </a:solidFill>
                        </a:rPr>
                        <a:t>Law enforcement</a:t>
                      </a:r>
                      <a:endParaRPr lang="en-GB" sz="1400" dirty="0">
                        <a:solidFill>
                          <a:schemeClr val="tx2"/>
                        </a:solidFill>
                      </a:endParaRPr>
                    </a:p>
                  </a:txBody>
                  <a:tcPr anchor="ctr"/>
                </a:tc>
                <a:tc>
                  <a:txBody>
                    <a:bodyPr/>
                    <a:lstStyle/>
                    <a:p>
                      <a:r>
                        <a:rPr lang="en-GB" sz="1400" dirty="0" smtClean="0">
                          <a:solidFill>
                            <a:schemeClr val="tx2"/>
                          </a:solidFill>
                        </a:rPr>
                        <a:t>Accounting</a:t>
                      </a:r>
                      <a:endParaRPr lang="en-GB" sz="1400" dirty="0">
                        <a:solidFill>
                          <a:schemeClr val="tx2"/>
                        </a:solidFill>
                      </a:endParaRPr>
                    </a:p>
                  </a:txBody>
                  <a:tcPr anchor="ctr"/>
                </a:tc>
              </a:tr>
              <a:tr h="457223">
                <a:tc>
                  <a:txBody>
                    <a:bodyPr/>
                    <a:lstStyle/>
                    <a:p>
                      <a:r>
                        <a:rPr lang="en-GB" sz="1400" dirty="0" smtClean="0">
                          <a:solidFill>
                            <a:schemeClr val="tx2"/>
                          </a:solidFill>
                        </a:rPr>
                        <a:t>KYC -</a:t>
                      </a:r>
                      <a:r>
                        <a:rPr lang="en-GB" sz="1400" baseline="0" dirty="0" smtClean="0">
                          <a:solidFill>
                            <a:schemeClr val="tx2"/>
                          </a:solidFill>
                        </a:rPr>
                        <a:t> </a:t>
                      </a:r>
                      <a:r>
                        <a:rPr lang="en-GB" sz="1400" dirty="0" smtClean="0">
                          <a:solidFill>
                            <a:schemeClr val="tx2"/>
                          </a:solidFill>
                        </a:rPr>
                        <a:t>AML</a:t>
                      </a:r>
                      <a:endParaRPr lang="en-GB" sz="1400" dirty="0">
                        <a:solidFill>
                          <a:schemeClr val="tx2"/>
                        </a:solidFill>
                      </a:endParaRPr>
                    </a:p>
                  </a:txBody>
                  <a:tcPr anchor="ctr"/>
                </a:tc>
                <a:tc>
                  <a:txBody>
                    <a:bodyPr/>
                    <a:lstStyle/>
                    <a:p>
                      <a:r>
                        <a:rPr lang="en-GB" sz="1400" dirty="0" smtClean="0">
                          <a:solidFill>
                            <a:schemeClr val="tx2"/>
                          </a:solidFill>
                        </a:rPr>
                        <a:t>Automotive</a:t>
                      </a:r>
                      <a:endParaRPr lang="en-GB" sz="1400" dirty="0">
                        <a:solidFill>
                          <a:schemeClr val="tx2"/>
                        </a:solidFill>
                      </a:endParaRPr>
                    </a:p>
                  </a:txBody>
                  <a:tcPr anchor="ctr"/>
                </a:tc>
                <a:tc>
                  <a:txBody>
                    <a:bodyPr/>
                    <a:lstStyle/>
                    <a:p>
                      <a:r>
                        <a:rPr lang="en-GB" sz="1400" dirty="0" smtClean="0">
                          <a:solidFill>
                            <a:schemeClr val="tx2"/>
                          </a:solidFill>
                        </a:rPr>
                        <a:t>Legislation,</a:t>
                      </a:r>
                      <a:r>
                        <a:rPr lang="en-GB" sz="1400" baseline="0" dirty="0" smtClean="0">
                          <a:solidFill>
                            <a:schemeClr val="tx2"/>
                          </a:solidFill>
                        </a:rPr>
                        <a:t> compliance and regulatory oversight</a:t>
                      </a:r>
                      <a:endParaRPr lang="en-GB" sz="1400" dirty="0">
                        <a:solidFill>
                          <a:schemeClr val="tx2"/>
                        </a:solidFill>
                      </a:endParaRPr>
                    </a:p>
                  </a:txBody>
                  <a:tcPr anchor="ctr"/>
                </a:tc>
                <a:tc>
                  <a:txBody>
                    <a:bodyPr/>
                    <a:lstStyle/>
                    <a:p>
                      <a:r>
                        <a:rPr lang="en-GB" sz="1400" dirty="0" smtClean="0">
                          <a:solidFill>
                            <a:schemeClr val="tx2"/>
                          </a:solidFill>
                        </a:rPr>
                        <a:t>Shareholder voting</a:t>
                      </a:r>
                      <a:endParaRPr lang="en-GB" sz="1400" dirty="0">
                        <a:solidFill>
                          <a:schemeClr val="tx2"/>
                        </a:solidFill>
                      </a:endParaRPr>
                    </a:p>
                  </a:txBody>
                  <a:tcPr anchor="ctr"/>
                </a:tc>
              </a:tr>
              <a:tr h="457223">
                <a:tc>
                  <a:txBody>
                    <a:bodyPr/>
                    <a:lstStyle/>
                    <a:p>
                      <a:r>
                        <a:rPr lang="en-GB" sz="1400" dirty="0" smtClean="0">
                          <a:solidFill>
                            <a:schemeClr val="tx2"/>
                          </a:solidFill>
                        </a:rPr>
                        <a:t>Insurance</a:t>
                      </a:r>
                      <a:endParaRPr lang="en-GB" sz="1400" dirty="0">
                        <a:solidFill>
                          <a:schemeClr val="tx2"/>
                        </a:solidFill>
                      </a:endParaRPr>
                    </a:p>
                  </a:txBody>
                  <a:tcPr anchor="ctr"/>
                </a:tc>
                <a:tc>
                  <a:txBody>
                    <a:bodyPr/>
                    <a:lstStyle/>
                    <a:p>
                      <a:r>
                        <a:rPr lang="en-GB" sz="1400" dirty="0" smtClean="0">
                          <a:solidFill>
                            <a:schemeClr val="tx2"/>
                          </a:solidFill>
                        </a:rPr>
                        <a:t>Agriculture</a:t>
                      </a:r>
                      <a:endParaRPr lang="en-GB" sz="1400" dirty="0">
                        <a:solidFill>
                          <a:schemeClr val="tx2"/>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chemeClr val="tx2"/>
                          </a:solidFill>
                        </a:rPr>
                        <a:t>Government</a:t>
                      </a:r>
                      <a:r>
                        <a:rPr lang="en-GB" sz="1400" baseline="0" dirty="0" smtClean="0">
                          <a:solidFill>
                            <a:schemeClr val="tx2"/>
                          </a:solidFill>
                        </a:rPr>
                        <a:t> r</a:t>
                      </a:r>
                      <a:r>
                        <a:rPr lang="en-GB" sz="1400" dirty="0" smtClean="0">
                          <a:solidFill>
                            <a:schemeClr val="tx2"/>
                          </a:solidFill>
                        </a:rPr>
                        <a:t>esilience</a:t>
                      </a:r>
                      <a:endParaRPr lang="en-GB" sz="1400" dirty="0" smtClean="0">
                        <a:solidFill>
                          <a:schemeClr val="tx2"/>
                        </a:solidFill>
                      </a:endParaRPr>
                    </a:p>
                  </a:txBody>
                  <a:tcPr anchor="ctr"/>
                </a:tc>
                <a:tc>
                  <a:txBody>
                    <a:bodyPr/>
                    <a:lstStyle/>
                    <a:p>
                      <a:r>
                        <a:rPr lang="en-GB" sz="1400" dirty="0" smtClean="0">
                          <a:solidFill>
                            <a:schemeClr val="tx2"/>
                          </a:solidFill>
                        </a:rPr>
                        <a:t>Etc.</a:t>
                      </a:r>
                      <a:r>
                        <a:rPr lang="mr-IN" sz="1400" dirty="0" smtClean="0">
                          <a:solidFill>
                            <a:schemeClr val="tx2"/>
                          </a:solidFill>
                        </a:rPr>
                        <a:t>…</a:t>
                      </a:r>
                      <a:endParaRPr lang="en-GB" sz="1400" dirty="0">
                        <a:solidFill>
                          <a:schemeClr val="tx2"/>
                        </a:solidFill>
                      </a:endParaRPr>
                    </a:p>
                  </a:txBody>
                  <a:tcPr anchor="ctr"/>
                </a:tc>
              </a:tr>
            </a:tbl>
          </a:graphicData>
        </a:graphic>
      </p:graphicFrame>
    </p:spTree>
    <p:extLst>
      <p:ext uri="{BB962C8B-B14F-4D97-AF65-F5344CB8AC3E}">
        <p14:creationId xmlns:p14="http://schemas.microsoft.com/office/powerpoint/2010/main" val="1599679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a:ln w="18415" cmpd="sng">
                  <a:noFill/>
                  <a:prstDash val="solid"/>
                </a:ln>
                <a:solidFill>
                  <a:srgbClr val="DA0037"/>
                </a:solidFill>
                <a:cs typeface="Montserrat"/>
              </a:rPr>
              <a:t>CURRENT CHALLENGES</a:t>
            </a:r>
          </a:p>
          <a:p>
            <a:r>
              <a:rPr lang="en-US" sz="2800" b="1" dirty="0" smtClean="0">
                <a:ln w="18415" cmpd="sng">
                  <a:noFill/>
                  <a:prstDash val="solid"/>
                </a:ln>
                <a:solidFill>
                  <a:srgbClr val="12599F"/>
                </a:solidFill>
                <a:effectLst/>
                <a:cs typeface="Montserrat"/>
              </a:rPr>
              <a:t>IN BLOCKCHAIN IMPLEMENTATION </a:t>
            </a:r>
          </a:p>
        </p:txBody>
      </p:sp>
      <p:sp>
        <p:nvSpPr>
          <p:cNvPr id="7" name="Rectangle 6"/>
          <p:cNvSpPr/>
          <p:nvPr/>
        </p:nvSpPr>
        <p:spPr>
          <a:xfrm>
            <a:off x="8893427" y="561293"/>
            <a:ext cx="24878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7</a:t>
            </a:r>
            <a:endParaRPr lang="en-US" sz="1000" dirty="0">
              <a:solidFill>
                <a:srgbClr val="FFFFFF"/>
              </a:solidFill>
              <a:latin typeface="Montserrat Ultra Light"/>
              <a:cs typeface="Montserrat Ultra Light"/>
            </a:endParaRPr>
          </a:p>
        </p:txBody>
      </p:sp>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856" y="1484313"/>
            <a:ext cx="5130270" cy="3078162"/>
          </a:xfrm>
          <a:prstGeom prst="rect">
            <a:avLst/>
          </a:prstGeom>
        </p:spPr>
      </p:pic>
      <p:sp>
        <p:nvSpPr>
          <p:cNvPr id="9" name="Content Placeholder 2"/>
          <p:cNvSpPr txBox="1">
            <a:spLocks/>
          </p:cNvSpPr>
          <p:nvPr/>
        </p:nvSpPr>
        <p:spPr>
          <a:xfrm>
            <a:off x="310450" y="1386677"/>
            <a:ext cx="2835873" cy="30780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Aft>
                <a:spcPts val="1200"/>
              </a:spcAft>
            </a:pPr>
            <a:r>
              <a:rPr lang="en-US" sz="1800" dirty="0" smtClean="0">
                <a:solidFill>
                  <a:schemeClr val="tx2"/>
                </a:solidFill>
              </a:rPr>
              <a:t>However, there are also </a:t>
            </a:r>
            <a:r>
              <a:rPr lang="en-US" sz="1800" dirty="0" smtClean="0">
                <a:solidFill>
                  <a:srgbClr val="DA0037"/>
                </a:solidFill>
              </a:rPr>
              <a:t>massive constraints </a:t>
            </a:r>
            <a:r>
              <a:rPr lang="en-US" sz="1800" dirty="0" smtClean="0">
                <a:solidFill>
                  <a:schemeClr val="tx2"/>
                </a:solidFill>
              </a:rPr>
              <a:t>for actually implementing the </a:t>
            </a:r>
            <a:r>
              <a:rPr lang="en-US" sz="1800" dirty="0" err="1" smtClean="0">
                <a:solidFill>
                  <a:schemeClr val="tx2"/>
                </a:solidFill>
              </a:rPr>
              <a:t>blockchains</a:t>
            </a:r>
            <a:r>
              <a:rPr lang="en-US" sz="1800" dirty="0" smtClean="0">
                <a:solidFill>
                  <a:schemeClr val="tx2"/>
                </a:solidFill>
              </a:rPr>
              <a:t>:</a:t>
            </a:r>
          </a:p>
          <a:p>
            <a:pPr marL="285750" indent="-285750" algn="l">
              <a:buFont typeface="Arial" charset="0"/>
              <a:buChar char="•"/>
            </a:pPr>
            <a:r>
              <a:rPr lang="en-US" sz="1800" dirty="0" smtClean="0">
                <a:solidFill>
                  <a:srgbClr val="DA0037"/>
                </a:solidFill>
              </a:rPr>
              <a:t>Nascent</a:t>
            </a:r>
            <a:r>
              <a:rPr lang="en-US" sz="1800" dirty="0" smtClean="0">
                <a:solidFill>
                  <a:srgbClr val="FF0000"/>
                </a:solidFill>
              </a:rPr>
              <a:t> </a:t>
            </a:r>
            <a:r>
              <a:rPr lang="en-US" sz="1800" dirty="0" smtClean="0">
                <a:solidFill>
                  <a:schemeClr val="tx2"/>
                </a:solidFill>
              </a:rPr>
              <a:t>technology</a:t>
            </a:r>
          </a:p>
          <a:p>
            <a:pPr marL="285750" indent="-285750" algn="l">
              <a:buFont typeface="Arial" charset="0"/>
              <a:buChar char="•"/>
            </a:pPr>
            <a:r>
              <a:rPr lang="en-US" sz="1800" dirty="0" smtClean="0">
                <a:solidFill>
                  <a:srgbClr val="DA0037"/>
                </a:solidFill>
              </a:rPr>
              <a:t>Scalability</a:t>
            </a:r>
            <a:r>
              <a:rPr lang="en-US" sz="1800" dirty="0" smtClean="0">
                <a:solidFill>
                  <a:srgbClr val="FF0000"/>
                </a:solidFill>
              </a:rPr>
              <a:t> </a:t>
            </a:r>
            <a:r>
              <a:rPr lang="en-US" sz="1800" dirty="0" smtClean="0">
                <a:solidFill>
                  <a:schemeClr val="tx2"/>
                </a:solidFill>
              </a:rPr>
              <a:t>issues</a:t>
            </a:r>
          </a:p>
          <a:p>
            <a:pPr marL="285750" indent="-285750" algn="l">
              <a:buFont typeface="Arial" charset="0"/>
              <a:buChar char="•"/>
            </a:pPr>
            <a:r>
              <a:rPr lang="en-US" sz="1800" dirty="0" smtClean="0">
                <a:solidFill>
                  <a:srgbClr val="DA0037"/>
                </a:solidFill>
              </a:rPr>
              <a:t>Security</a:t>
            </a:r>
            <a:r>
              <a:rPr lang="en-US" sz="1800" dirty="0" smtClean="0">
                <a:solidFill>
                  <a:srgbClr val="FF0000"/>
                </a:solidFill>
              </a:rPr>
              <a:t> </a:t>
            </a:r>
            <a:r>
              <a:rPr lang="en-US" sz="1800" dirty="0" smtClean="0">
                <a:solidFill>
                  <a:schemeClr val="tx2"/>
                </a:solidFill>
              </a:rPr>
              <a:t>concerns</a:t>
            </a:r>
          </a:p>
          <a:p>
            <a:pPr marL="285750" indent="-285750" algn="l">
              <a:buFont typeface="Arial" charset="0"/>
              <a:buChar char="•"/>
            </a:pPr>
            <a:r>
              <a:rPr lang="en-US" sz="1800" dirty="0" smtClean="0">
                <a:solidFill>
                  <a:srgbClr val="DA0037"/>
                </a:solidFill>
              </a:rPr>
              <a:t>Regulatory</a:t>
            </a:r>
            <a:r>
              <a:rPr lang="en-US" sz="1800" dirty="0" smtClean="0">
                <a:solidFill>
                  <a:srgbClr val="FF0000"/>
                </a:solidFill>
              </a:rPr>
              <a:t> </a:t>
            </a:r>
            <a:r>
              <a:rPr lang="en-US" sz="1800" dirty="0" smtClean="0">
                <a:solidFill>
                  <a:schemeClr val="tx2"/>
                </a:solidFill>
              </a:rPr>
              <a:t>implications</a:t>
            </a:r>
          </a:p>
          <a:p>
            <a:pPr marL="285750" indent="-285750" algn="l">
              <a:buFont typeface="Arial" charset="0"/>
              <a:buChar char="•"/>
            </a:pPr>
            <a:r>
              <a:rPr lang="en-US" sz="1800" dirty="0" smtClean="0">
                <a:solidFill>
                  <a:srgbClr val="DA0037"/>
                </a:solidFill>
              </a:rPr>
              <a:t>Legacy</a:t>
            </a:r>
            <a:r>
              <a:rPr lang="en-US" sz="1800" dirty="0" smtClean="0">
                <a:solidFill>
                  <a:srgbClr val="FF0000"/>
                </a:solidFill>
              </a:rPr>
              <a:t> </a:t>
            </a:r>
            <a:r>
              <a:rPr lang="en-US" sz="1800" dirty="0" smtClean="0">
                <a:solidFill>
                  <a:schemeClr val="tx2"/>
                </a:solidFill>
              </a:rPr>
              <a:t>interoperability</a:t>
            </a:r>
          </a:p>
          <a:p>
            <a:pPr marL="285750" indent="-285750" algn="l">
              <a:buFont typeface="Arial" charset="0"/>
              <a:buChar char="•"/>
            </a:pPr>
            <a:r>
              <a:rPr lang="en-US" sz="1800" dirty="0" smtClean="0">
                <a:solidFill>
                  <a:srgbClr val="DA0037"/>
                </a:solidFill>
              </a:rPr>
              <a:t>Cost</a:t>
            </a:r>
            <a:r>
              <a:rPr lang="en-US" sz="1800" dirty="0" smtClean="0">
                <a:solidFill>
                  <a:srgbClr val="FF0000"/>
                </a:solidFill>
              </a:rPr>
              <a:t> </a:t>
            </a:r>
            <a:r>
              <a:rPr lang="en-US" sz="1800" dirty="0" smtClean="0">
                <a:solidFill>
                  <a:schemeClr val="tx2"/>
                </a:solidFill>
              </a:rPr>
              <a:t>considerations</a:t>
            </a:r>
            <a:endParaRPr lang="en-US" sz="1600" dirty="0" smtClean="0"/>
          </a:p>
          <a:p>
            <a:pPr algn="l"/>
            <a:endParaRPr lang="en-US" sz="1600" dirty="0"/>
          </a:p>
        </p:txBody>
      </p:sp>
      <p:pic>
        <p:nvPicPr>
          <p:cNvPr id="12"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856" y="1484313"/>
            <a:ext cx="5130270" cy="3078162"/>
          </a:xfrm>
          <a:prstGeom prst="rect">
            <a:avLst/>
          </a:prstGeom>
        </p:spPr>
      </p:pic>
    </p:spTree>
    <p:extLst>
      <p:ext uri="{BB962C8B-B14F-4D97-AF65-F5344CB8AC3E}">
        <p14:creationId xmlns:p14="http://schemas.microsoft.com/office/powerpoint/2010/main" val="187038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230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81233" y="1940628"/>
            <a:ext cx="7092778" cy="2738464"/>
          </a:xfrm>
          <a:prstGeom prst="roundRect">
            <a:avLst>
              <a:gd name="adj" fmla="val 337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t"/>
          <a:lstStyle/>
          <a:p>
            <a:pPr algn="ctr"/>
            <a:endParaRPr lang="en-US" sz="1200" dirty="0" smtClean="0">
              <a:latin typeface="Arial" charset="0"/>
              <a:ea typeface="Arial" charset="0"/>
              <a:cs typeface="Arial" charset="0"/>
            </a:endParaRPr>
          </a:p>
          <a:p>
            <a:pPr algn="ctr"/>
            <a:r>
              <a:rPr lang="en-US" dirty="0" smtClean="0">
                <a:latin typeface="Arial" charset="0"/>
                <a:ea typeface="Arial" charset="0"/>
                <a:cs typeface="Arial" charset="0"/>
              </a:rPr>
              <a:t>Widely Witnessed Integrity</a:t>
            </a:r>
          </a:p>
          <a:p>
            <a:pPr algn="ctr"/>
            <a:r>
              <a:rPr lang="en-US" sz="1000" dirty="0" smtClean="0">
                <a:latin typeface="Arial" charset="0"/>
                <a:ea typeface="Arial" charset="0"/>
                <a:cs typeface="Arial" charset="0"/>
              </a:rPr>
              <a:t>Blockchain</a:t>
            </a:r>
          </a:p>
        </p:txBody>
      </p:sp>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smtClean="0">
                <a:ln w="18415" cmpd="sng">
                  <a:noFill/>
                  <a:prstDash val="solid"/>
                </a:ln>
                <a:solidFill>
                  <a:srgbClr val="DA0037"/>
                </a:solidFill>
                <a:effectLst/>
                <a:cs typeface="Montserrat"/>
              </a:rPr>
              <a:t>TRADITIONAL</a:t>
            </a:r>
            <a:r>
              <a:rPr lang="en-US" sz="2800" b="1" dirty="0" smtClean="0">
                <a:ln w="18415" cmpd="sng">
                  <a:noFill/>
                  <a:prstDash val="solid"/>
                </a:ln>
                <a:solidFill>
                  <a:srgbClr val="12599F"/>
                </a:solidFill>
                <a:effectLst/>
                <a:cs typeface="Montserrat"/>
              </a:rPr>
              <a:t> BLOCKCHAIN </a:t>
            </a:r>
          </a:p>
          <a:p>
            <a:r>
              <a:rPr lang="en-US" sz="2800" b="1" dirty="0" smtClean="0">
                <a:ln w="18415" cmpd="sng">
                  <a:noFill/>
                  <a:prstDash val="solid"/>
                </a:ln>
                <a:solidFill>
                  <a:srgbClr val="12599F"/>
                </a:solidFill>
                <a:effectLst/>
                <a:cs typeface="Montserrat"/>
              </a:rPr>
              <a:t>TECHNOLOGY STACK</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24878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8</a:t>
            </a:r>
            <a:endParaRPr lang="en-US" sz="1000" dirty="0">
              <a:solidFill>
                <a:srgbClr val="FFFFFF"/>
              </a:solidFill>
              <a:latin typeface="Montserrat Ultra Light"/>
              <a:cs typeface="Montserrat Ultra Light"/>
            </a:endParaRPr>
          </a:p>
        </p:txBody>
      </p:sp>
      <p:grpSp>
        <p:nvGrpSpPr>
          <p:cNvPr id="24" name="Group 23"/>
          <p:cNvGrpSpPr/>
          <p:nvPr/>
        </p:nvGrpSpPr>
        <p:grpSpPr>
          <a:xfrm>
            <a:off x="347576" y="2855473"/>
            <a:ext cx="6748548" cy="1577511"/>
            <a:chOff x="947651" y="2362324"/>
            <a:chExt cx="6624726" cy="1577511"/>
          </a:xfrm>
        </p:grpSpPr>
        <p:sp>
          <p:nvSpPr>
            <p:cNvPr id="34" name="Rounded Rectangle 33"/>
            <p:cNvSpPr/>
            <p:nvPr/>
          </p:nvSpPr>
          <p:spPr>
            <a:xfrm>
              <a:off x="947651" y="2362324"/>
              <a:ext cx="6624725" cy="683079"/>
            </a:xfrm>
            <a:prstGeom prst="roundRect">
              <a:avLst>
                <a:gd name="adj" fmla="val 1438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Storage</a:t>
              </a:r>
            </a:p>
            <a:p>
              <a:pPr algn="ctr"/>
              <a:r>
                <a:rPr lang="en-US" sz="1000" dirty="0" smtClean="0">
                  <a:latin typeface="Arial" charset="0"/>
                  <a:ea typeface="Arial" charset="0"/>
                  <a:cs typeface="Arial" charset="0"/>
                </a:rPr>
                <a:t>Consensus Based Ledger</a:t>
              </a:r>
              <a:endParaRPr lang="en-US" sz="1000" dirty="0">
                <a:latin typeface="Arial" charset="0"/>
                <a:ea typeface="Arial" charset="0"/>
                <a:cs typeface="Arial" charset="0"/>
              </a:endParaRPr>
            </a:p>
          </p:txBody>
        </p:sp>
        <p:sp>
          <p:nvSpPr>
            <p:cNvPr id="35" name="Rounded Rectangle 34"/>
            <p:cNvSpPr/>
            <p:nvPr/>
          </p:nvSpPr>
          <p:spPr>
            <a:xfrm>
              <a:off x="947652" y="3256756"/>
              <a:ext cx="6624725" cy="683079"/>
            </a:xfrm>
            <a:prstGeom prst="roundRect">
              <a:avLst>
                <a:gd name="adj" fmla="val 14387"/>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Process</a:t>
              </a:r>
            </a:p>
            <a:p>
              <a:pPr algn="ctr"/>
              <a:r>
                <a:rPr lang="en-US" sz="1000" dirty="0" smtClean="0">
                  <a:latin typeface="Arial" charset="0"/>
                  <a:ea typeface="Arial" charset="0"/>
                  <a:cs typeface="Arial" charset="0"/>
                </a:rPr>
                <a:t>Universal Business Logic Scripting</a:t>
              </a:r>
              <a:endParaRPr lang="en-US" sz="1000" dirty="0">
                <a:latin typeface="Arial" charset="0"/>
                <a:ea typeface="Arial" charset="0"/>
                <a:cs typeface="Arial" charset="0"/>
              </a:endParaRPr>
            </a:p>
          </p:txBody>
        </p:sp>
      </p:grpSp>
      <p:sp>
        <p:nvSpPr>
          <p:cNvPr id="43" name="TextBox 42"/>
          <p:cNvSpPr txBox="1"/>
          <p:nvPr/>
        </p:nvSpPr>
        <p:spPr>
          <a:xfrm>
            <a:off x="7384392" y="3832819"/>
            <a:ext cx="1488036" cy="830997"/>
          </a:xfrm>
          <a:prstGeom prst="rect">
            <a:avLst/>
          </a:prstGeom>
          <a:noFill/>
        </p:spPr>
        <p:txBody>
          <a:bodyPr wrap="none" rtlCol="0" anchor="b">
            <a:spAutoFit/>
          </a:bodyPr>
          <a:lstStyle/>
          <a:p>
            <a:pPr marL="99450" indent="-99450">
              <a:buFont typeface="Arial" charset="0"/>
              <a:buChar char="•"/>
            </a:pPr>
            <a:r>
              <a:rPr lang="en-US" sz="1200" dirty="0">
                <a:solidFill>
                  <a:schemeClr val="tx2"/>
                </a:solidFill>
              </a:rPr>
              <a:t>Integral </a:t>
            </a:r>
            <a:r>
              <a:rPr lang="en-US" sz="1200" dirty="0" smtClean="0">
                <a:solidFill>
                  <a:schemeClr val="tx2"/>
                </a:solidFill>
              </a:rPr>
              <a:t>technology</a:t>
            </a:r>
          </a:p>
          <a:p>
            <a:pPr marL="99450" indent="-99450">
              <a:buFont typeface="Arial" charset="0"/>
              <a:buChar char="•"/>
            </a:pPr>
            <a:r>
              <a:rPr lang="en-US" sz="1200" dirty="0" smtClean="0">
                <a:solidFill>
                  <a:schemeClr val="tx2"/>
                </a:solidFill>
              </a:rPr>
              <a:t>One-size fits all</a:t>
            </a:r>
          </a:p>
          <a:p>
            <a:pPr marL="99450" indent="-99450">
              <a:buFont typeface="Arial" charset="0"/>
              <a:buChar char="•"/>
            </a:pPr>
            <a:r>
              <a:rPr lang="en-US" sz="1200" dirty="0">
                <a:solidFill>
                  <a:schemeClr val="tx2"/>
                </a:solidFill>
              </a:rPr>
              <a:t>S</a:t>
            </a:r>
            <a:r>
              <a:rPr lang="en-US" sz="1200" dirty="0" smtClean="0">
                <a:solidFill>
                  <a:schemeClr val="tx2"/>
                </a:solidFill>
              </a:rPr>
              <a:t>elf organizing</a:t>
            </a:r>
          </a:p>
          <a:p>
            <a:pPr marL="99450" indent="-99450">
              <a:buFont typeface="Arial" charset="0"/>
              <a:buChar char="•"/>
            </a:pPr>
            <a:r>
              <a:rPr lang="en-US" sz="1200" dirty="0" smtClean="0">
                <a:solidFill>
                  <a:schemeClr val="tx2"/>
                </a:solidFill>
              </a:rPr>
              <a:t>Public</a:t>
            </a:r>
          </a:p>
        </p:txBody>
      </p:sp>
    </p:spTree>
    <p:extLst>
      <p:ext uri="{BB962C8B-B14F-4D97-AF65-F5344CB8AC3E}">
        <p14:creationId xmlns:p14="http://schemas.microsoft.com/office/powerpoint/2010/main" val="629799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5400000">
            <a:off x="-50467" y="654408"/>
            <a:ext cx="167609" cy="66676"/>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5400000">
            <a:off x="8975870" y="570085"/>
            <a:ext cx="167609" cy="235328"/>
          </a:xfrm>
          <a:prstGeom prst="rect">
            <a:avLst/>
          </a:prstGeom>
          <a:solidFill>
            <a:srgbClr val="125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241507" y="50784"/>
            <a:ext cx="8422268" cy="954107"/>
          </a:xfrm>
          <a:prstGeom prst="rect">
            <a:avLst/>
          </a:prstGeom>
          <a:noFill/>
          <a:ln>
            <a:noFill/>
          </a:ln>
          <a:effectLst/>
        </p:spPr>
        <p:txBody>
          <a:bodyPr wrap="square" rtlCol="0">
            <a:spAutoFit/>
          </a:bodyPr>
          <a:lstStyle/>
          <a:p>
            <a:r>
              <a:rPr lang="en-US" sz="2800" b="1" dirty="0" smtClean="0">
                <a:ln w="18415" cmpd="sng">
                  <a:noFill/>
                  <a:prstDash val="solid"/>
                </a:ln>
                <a:solidFill>
                  <a:srgbClr val="DA0037"/>
                </a:solidFill>
                <a:effectLst/>
                <a:cs typeface="Montserrat"/>
              </a:rPr>
              <a:t>REALISTIC </a:t>
            </a:r>
            <a:r>
              <a:rPr lang="en-US" sz="2800" b="1" dirty="0" smtClean="0">
                <a:ln w="18415" cmpd="sng">
                  <a:noFill/>
                  <a:prstDash val="solid"/>
                </a:ln>
                <a:solidFill>
                  <a:srgbClr val="12599F"/>
                </a:solidFill>
                <a:effectLst/>
                <a:cs typeface="Montserrat"/>
              </a:rPr>
              <a:t>BLOCKCHAIN </a:t>
            </a:r>
          </a:p>
          <a:p>
            <a:r>
              <a:rPr lang="en-US" sz="2800" b="1" dirty="0" smtClean="0">
                <a:ln w="18415" cmpd="sng">
                  <a:noFill/>
                  <a:prstDash val="solid"/>
                </a:ln>
                <a:solidFill>
                  <a:srgbClr val="12599F"/>
                </a:solidFill>
                <a:effectLst/>
                <a:cs typeface="Montserrat"/>
              </a:rPr>
              <a:t>TECHNOLOGY STACK</a:t>
            </a:r>
            <a:endParaRPr lang="en-US" sz="2800" b="1" dirty="0">
              <a:ln w="18415" cmpd="sng">
                <a:noFill/>
                <a:prstDash val="solid"/>
              </a:ln>
              <a:solidFill>
                <a:srgbClr val="12599F"/>
              </a:solidFill>
              <a:effectLst/>
              <a:cs typeface="Montserrat"/>
            </a:endParaRPr>
          </a:p>
        </p:txBody>
      </p:sp>
      <p:sp>
        <p:nvSpPr>
          <p:cNvPr id="7" name="Rectangle 6"/>
          <p:cNvSpPr/>
          <p:nvPr/>
        </p:nvSpPr>
        <p:spPr>
          <a:xfrm>
            <a:off x="8893427" y="561293"/>
            <a:ext cx="248786" cy="246221"/>
          </a:xfrm>
          <a:prstGeom prst="rect">
            <a:avLst/>
          </a:prstGeom>
          <a:solidFill>
            <a:srgbClr val="12599F"/>
          </a:solidFill>
        </p:spPr>
        <p:txBody>
          <a:bodyPr wrap="none">
            <a:spAutoFit/>
          </a:bodyPr>
          <a:lstStyle/>
          <a:p>
            <a:pPr lvl="0"/>
            <a:r>
              <a:rPr lang="en-US" sz="1000" dirty="0" smtClean="0">
                <a:solidFill>
                  <a:srgbClr val="FFFFFF"/>
                </a:solidFill>
                <a:latin typeface="Montserrat Ultra Light"/>
                <a:cs typeface="Montserrat Ultra Light"/>
              </a:rPr>
              <a:t>9</a:t>
            </a:r>
            <a:endParaRPr lang="en-US" sz="1000" dirty="0">
              <a:solidFill>
                <a:srgbClr val="FFFFFF"/>
              </a:solidFill>
              <a:latin typeface="Montserrat Ultra Light"/>
              <a:cs typeface="Montserrat Ultra Light"/>
            </a:endParaRPr>
          </a:p>
        </p:txBody>
      </p:sp>
      <p:cxnSp>
        <p:nvCxnSpPr>
          <p:cNvPr id="6" name="Straight Connector 5"/>
          <p:cNvCxnSpPr/>
          <p:nvPr/>
        </p:nvCxnSpPr>
        <p:spPr>
          <a:xfrm flipH="1">
            <a:off x="1019175" y="2623707"/>
            <a:ext cx="0" cy="138106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1019175" y="2502981"/>
            <a:ext cx="5448300" cy="1409643"/>
            <a:chOff x="1619250" y="2009832"/>
            <a:chExt cx="5448300" cy="1409643"/>
          </a:xfrm>
        </p:grpSpPr>
        <p:cxnSp>
          <p:nvCxnSpPr>
            <p:cNvPr id="16" name="Straight Connector 15"/>
            <p:cNvCxnSpPr/>
            <p:nvPr/>
          </p:nvCxnSpPr>
          <p:spPr>
            <a:xfrm flipH="1">
              <a:off x="3448050" y="2028882"/>
              <a:ext cx="0" cy="138106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248275" y="2009832"/>
              <a:ext cx="0" cy="138106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7067550" y="2028882"/>
              <a:ext cx="0" cy="138106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619250" y="2038407"/>
              <a:ext cx="0" cy="138106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348751" y="746837"/>
            <a:ext cx="819149" cy="1413187"/>
            <a:chOff x="5657849" y="253688"/>
            <a:chExt cx="819149" cy="1413187"/>
          </a:xfrm>
        </p:grpSpPr>
        <p:cxnSp>
          <p:nvCxnSpPr>
            <p:cNvPr id="21" name="Straight Connector 20"/>
            <p:cNvCxnSpPr/>
            <p:nvPr/>
          </p:nvCxnSpPr>
          <p:spPr>
            <a:xfrm flipH="1">
              <a:off x="6067425" y="1215713"/>
              <a:ext cx="0" cy="4511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Can 21"/>
            <p:cNvSpPr/>
            <p:nvPr/>
          </p:nvSpPr>
          <p:spPr>
            <a:xfrm>
              <a:off x="5657849" y="253688"/>
              <a:ext cx="819149" cy="962025"/>
            </a:xfrm>
            <a:prstGeom prst="can">
              <a:avLst/>
            </a:prstGeom>
            <a:solidFill>
              <a:schemeClr val="bg1"/>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2"/>
                  </a:solidFill>
                  <a:latin typeface="Arial" charset="0"/>
                  <a:ea typeface="Arial" charset="0"/>
                  <a:cs typeface="Arial" charset="0"/>
                </a:rPr>
                <a:t>Legacy</a:t>
              </a:r>
            </a:p>
            <a:p>
              <a:pPr algn="ctr"/>
              <a:r>
                <a:rPr lang="en-US" sz="1400" dirty="0" smtClean="0">
                  <a:solidFill>
                    <a:schemeClr val="tx2"/>
                  </a:solidFill>
                  <a:latin typeface="Arial" charset="0"/>
                  <a:ea typeface="Arial" charset="0"/>
                  <a:cs typeface="Arial" charset="0"/>
                </a:rPr>
                <a:t>system</a:t>
              </a:r>
              <a:endParaRPr lang="en-US" sz="1400" dirty="0">
                <a:solidFill>
                  <a:schemeClr val="tx2"/>
                </a:solidFill>
                <a:latin typeface="Arial" charset="0"/>
                <a:ea typeface="Arial" charset="0"/>
                <a:cs typeface="Arial" charset="0"/>
              </a:endParaRPr>
            </a:p>
          </p:txBody>
        </p:sp>
      </p:grpSp>
      <p:grpSp>
        <p:nvGrpSpPr>
          <p:cNvPr id="23" name="Group 22"/>
          <p:cNvGrpSpPr/>
          <p:nvPr/>
        </p:nvGrpSpPr>
        <p:grpSpPr>
          <a:xfrm>
            <a:off x="347577" y="2855473"/>
            <a:ext cx="6748547" cy="1577511"/>
            <a:chOff x="947652" y="2362324"/>
            <a:chExt cx="6624725" cy="1577511"/>
          </a:xfrm>
        </p:grpSpPr>
        <p:grpSp>
          <p:nvGrpSpPr>
            <p:cNvPr id="24" name="Group 23"/>
            <p:cNvGrpSpPr/>
            <p:nvPr/>
          </p:nvGrpSpPr>
          <p:grpSpPr>
            <a:xfrm>
              <a:off x="947652" y="2362324"/>
              <a:ext cx="1290723" cy="1577511"/>
              <a:chOff x="947652" y="2362324"/>
              <a:chExt cx="1290723" cy="1577511"/>
            </a:xfrm>
          </p:grpSpPr>
          <p:sp>
            <p:nvSpPr>
              <p:cNvPr id="34" name="Rounded Rectangle 33"/>
              <p:cNvSpPr/>
              <p:nvPr/>
            </p:nvSpPr>
            <p:spPr>
              <a:xfrm>
                <a:off x="947652" y="2362324"/>
                <a:ext cx="1290723" cy="683079"/>
              </a:xfrm>
              <a:prstGeom prst="roundRect">
                <a:avLst>
                  <a:gd name="adj" fmla="val 1438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Storage</a:t>
                </a:r>
              </a:p>
              <a:p>
                <a:pPr algn="ctr"/>
                <a:r>
                  <a:rPr lang="en-US" sz="1000" dirty="0" err="1" smtClean="0">
                    <a:latin typeface="Arial" charset="0"/>
                    <a:ea typeface="Arial" charset="0"/>
                    <a:cs typeface="Arial" charset="0"/>
                  </a:rPr>
                  <a:t>Hyperledger</a:t>
                </a:r>
                <a:endParaRPr lang="en-US" sz="1000" dirty="0">
                  <a:latin typeface="Arial" charset="0"/>
                  <a:ea typeface="Arial" charset="0"/>
                  <a:cs typeface="Arial" charset="0"/>
                </a:endParaRPr>
              </a:p>
            </p:txBody>
          </p:sp>
          <p:sp>
            <p:nvSpPr>
              <p:cNvPr id="35" name="Rounded Rectangle 34"/>
              <p:cNvSpPr/>
              <p:nvPr/>
            </p:nvSpPr>
            <p:spPr>
              <a:xfrm>
                <a:off x="947652" y="3256756"/>
                <a:ext cx="1290723" cy="683079"/>
              </a:xfrm>
              <a:prstGeom prst="roundRect">
                <a:avLst>
                  <a:gd name="adj" fmla="val 14387"/>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Process</a:t>
                </a:r>
              </a:p>
              <a:p>
                <a:pPr algn="ctr"/>
                <a:r>
                  <a:rPr lang="en-US" sz="1000" dirty="0" smtClean="0">
                    <a:latin typeface="Arial" charset="0"/>
                    <a:ea typeface="Arial" charset="0"/>
                    <a:cs typeface="Arial" charset="0"/>
                  </a:rPr>
                  <a:t>KSI Contracts</a:t>
                </a:r>
                <a:endParaRPr lang="en-US" sz="1000" dirty="0">
                  <a:latin typeface="Arial" charset="0"/>
                  <a:ea typeface="Arial" charset="0"/>
                  <a:cs typeface="Arial" charset="0"/>
                </a:endParaRPr>
              </a:p>
            </p:txBody>
          </p:sp>
        </p:grpSp>
        <p:grpSp>
          <p:nvGrpSpPr>
            <p:cNvPr id="25" name="Group 24"/>
            <p:cNvGrpSpPr/>
            <p:nvPr/>
          </p:nvGrpSpPr>
          <p:grpSpPr>
            <a:xfrm>
              <a:off x="2725653" y="2362324"/>
              <a:ext cx="1290723" cy="1577511"/>
              <a:chOff x="2570680" y="2362324"/>
              <a:chExt cx="1290723" cy="1577511"/>
            </a:xfrm>
          </p:grpSpPr>
          <p:sp>
            <p:nvSpPr>
              <p:cNvPr id="32" name="Rounded Rectangle 31"/>
              <p:cNvSpPr/>
              <p:nvPr/>
            </p:nvSpPr>
            <p:spPr>
              <a:xfrm>
                <a:off x="2570680" y="2362324"/>
                <a:ext cx="1290723" cy="683079"/>
              </a:xfrm>
              <a:prstGeom prst="roundRect">
                <a:avLst>
                  <a:gd name="adj" fmla="val 1438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Storage</a:t>
                </a:r>
              </a:p>
              <a:p>
                <a:pPr algn="ctr"/>
                <a:r>
                  <a:rPr lang="en-US" sz="1000" dirty="0" smtClean="0">
                    <a:latin typeface="Arial" charset="0"/>
                    <a:ea typeface="Arial" charset="0"/>
                    <a:cs typeface="Arial" charset="0"/>
                  </a:rPr>
                  <a:t>KSI Ledger</a:t>
                </a:r>
                <a:endParaRPr lang="en-US" sz="1000" dirty="0">
                  <a:latin typeface="Arial" charset="0"/>
                  <a:ea typeface="Arial" charset="0"/>
                  <a:cs typeface="Arial" charset="0"/>
                </a:endParaRPr>
              </a:p>
            </p:txBody>
          </p:sp>
          <p:sp>
            <p:nvSpPr>
              <p:cNvPr id="33" name="Rounded Rectangle 32"/>
              <p:cNvSpPr/>
              <p:nvPr/>
            </p:nvSpPr>
            <p:spPr>
              <a:xfrm>
                <a:off x="2570680" y="3256756"/>
                <a:ext cx="1290723" cy="683079"/>
              </a:xfrm>
              <a:prstGeom prst="roundRect">
                <a:avLst>
                  <a:gd name="adj" fmla="val 14387"/>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Process</a:t>
                </a:r>
              </a:p>
              <a:p>
                <a:pPr algn="ctr"/>
                <a:r>
                  <a:rPr lang="en-US" sz="1000" dirty="0" err="1" smtClean="0">
                    <a:latin typeface="Arial" charset="0"/>
                    <a:ea typeface="Arial" charset="0"/>
                    <a:cs typeface="Arial" charset="0"/>
                  </a:rPr>
                  <a:t>Scriplets</a:t>
                </a:r>
                <a:endParaRPr lang="en-US" sz="1000" dirty="0">
                  <a:latin typeface="Arial" charset="0"/>
                  <a:ea typeface="Arial" charset="0"/>
                  <a:cs typeface="Arial" charset="0"/>
                </a:endParaRPr>
              </a:p>
            </p:txBody>
          </p:sp>
        </p:grpSp>
        <p:grpSp>
          <p:nvGrpSpPr>
            <p:cNvPr id="26" name="Group 25"/>
            <p:cNvGrpSpPr/>
            <p:nvPr/>
          </p:nvGrpSpPr>
          <p:grpSpPr>
            <a:xfrm>
              <a:off x="4503654" y="2362324"/>
              <a:ext cx="1290723" cy="1577511"/>
              <a:chOff x="4193708" y="2362324"/>
              <a:chExt cx="1290723" cy="1577511"/>
            </a:xfrm>
          </p:grpSpPr>
          <p:sp>
            <p:nvSpPr>
              <p:cNvPr id="30" name="Rounded Rectangle 29"/>
              <p:cNvSpPr/>
              <p:nvPr/>
            </p:nvSpPr>
            <p:spPr>
              <a:xfrm>
                <a:off x="4193708" y="2362324"/>
                <a:ext cx="1290723" cy="683079"/>
              </a:xfrm>
              <a:prstGeom prst="roundRect">
                <a:avLst>
                  <a:gd name="adj" fmla="val 1438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Storage</a:t>
                </a:r>
              </a:p>
              <a:p>
                <a:pPr algn="ctr"/>
                <a:r>
                  <a:rPr lang="en-US" sz="1000" dirty="0" smtClean="0">
                    <a:latin typeface="Arial" charset="0"/>
                    <a:ea typeface="Arial" charset="0"/>
                    <a:cs typeface="Arial" charset="0"/>
                  </a:rPr>
                  <a:t>Ledger #3</a:t>
                </a:r>
                <a:endParaRPr lang="en-US" sz="1000" dirty="0">
                  <a:latin typeface="Arial" charset="0"/>
                  <a:ea typeface="Arial" charset="0"/>
                  <a:cs typeface="Arial" charset="0"/>
                </a:endParaRPr>
              </a:p>
            </p:txBody>
          </p:sp>
          <p:sp>
            <p:nvSpPr>
              <p:cNvPr id="31" name="Rounded Rectangle 30"/>
              <p:cNvSpPr/>
              <p:nvPr/>
            </p:nvSpPr>
            <p:spPr>
              <a:xfrm>
                <a:off x="4193708" y="3256756"/>
                <a:ext cx="1290723" cy="683079"/>
              </a:xfrm>
              <a:prstGeom prst="roundRect">
                <a:avLst>
                  <a:gd name="adj" fmla="val 14387"/>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Process</a:t>
                </a:r>
              </a:p>
              <a:p>
                <a:pPr algn="ctr"/>
                <a:r>
                  <a:rPr lang="en-US" sz="1000" dirty="0" smtClean="0">
                    <a:latin typeface="Arial" charset="0"/>
                    <a:ea typeface="Arial" charset="0"/>
                    <a:cs typeface="Arial" charset="0"/>
                  </a:rPr>
                  <a:t>Haskell</a:t>
                </a:r>
                <a:endParaRPr lang="en-US" sz="1000" dirty="0">
                  <a:latin typeface="Arial" charset="0"/>
                  <a:ea typeface="Arial" charset="0"/>
                  <a:cs typeface="Arial" charset="0"/>
                </a:endParaRPr>
              </a:p>
            </p:txBody>
          </p:sp>
        </p:grpSp>
        <p:grpSp>
          <p:nvGrpSpPr>
            <p:cNvPr id="27" name="Group 26"/>
            <p:cNvGrpSpPr/>
            <p:nvPr/>
          </p:nvGrpSpPr>
          <p:grpSpPr>
            <a:xfrm>
              <a:off x="6281654" y="2362324"/>
              <a:ext cx="1290723" cy="1577511"/>
              <a:chOff x="6281654" y="2362324"/>
              <a:chExt cx="1290723" cy="1577511"/>
            </a:xfrm>
          </p:grpSpPr>
          <p:sp>
            <p:nvSpPr>
              <p:cNvPr id="28" name="Rounded Rectangle 27"/>
              <p:cNvSpPr/>
              <p:nvPr/>
            </p:nvSpPr>
            <p:spPr>
              <a:xfrm>
                <a:off x="6281654" y="2362324"/>
                <a:ext cx="1290723" cy="683079"/>
              </a:xfrm>
              <a:prstGeom prst="roundRect">
                <a:avLst>
                  <a:gd name="adj" fmla="val 1438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Storage</a:t>
                </a:r>
              </a:p>
              <a:p>
                <a:pPr algn="ctr"/>
                <a:r>
                  <a:rPr lang="en-US" sz="1000" dirty="0" smtClean="0">
                    <a:latin typeface="Arial" charset="0"/>
                    <a:ea typeface="Arial" charset="0"/>
                    <a:cs typeface="Arial" charset="0"/>
                  </a:rPr>
                  <a:t>Ledger #4</a:t>
                </a:r>
                <a:endParaRPr lang="en-US" sz="1000" dirty="0">
                  <a:latin typeface="Arial" charset="0"/>
                  <a:ea typeface="Arial" charset="0"/>
                  <a:cs typeface="Arial" charset="0"/>
                </a:endParaRPr>
              </a:p>
            </p:txBody>
          </p:sp>
          <p:sp>
            <p:nvSpPr>
              <p:cNvPr id="29" name="Rounded Rectangle 28"/>
              <p:cNvSpPr/>
              <p:nvPr/>
            </p:nvSpPr>
            <p:spPr>
              <a:xfrm>
                <a:off x="6281654" y="3256756"/>
                <a:ext cx="1290723" cy="683079"/>
              </a:xfrm>
              <a:prstGeom prst="roundRect">
                <a:avLst>
                  <a:gd name="adj" fmla="val 14387"/>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Process</a:t>
                </a:r>
              </a:p>
              <a:p>
                <a:pPr algn="ctr"/>
                <a:r>
                  <a:rPr lang="en-US" sz="1000" dirty="0" smtClean="0">
                    <a:latin typeface="Arial" charset="0"/>
                    <a:ea typeface="Arial" charset="0"/>
                    <a:cs typeface="Arial" charset="0"/>
                  </a:rPr>
                  <a:t>Hardcoded Logic</a:t>
                </a:r>
                <a:endParaRPr lang="en-US" sz="1000" dirty="0">
                  <a:latin typeface="Arial" charset="0"/>
                  <a:ea typeface="Arial" charset="0"/>
                  <a:cs typeface="Arial" charset="0"/>
                </a:endParaRPr>
              </a:p>
            </p:txBody>
          </p:sp>
        </p:grpSp>
      </p:grpSp>
      <p:sp>
        <p:nvSpPr>
          <p:cNvPr id="36" name="Rounded Rectangle 35"/>
          <p:cNvSpPr/>
          <p:nvPr/>
        </p:nvSpPr>
        <p:spPr>
          <a:xfrm>
            <a:off x="347575" y="1940628"/>
            <a:ext cx="6748549" cy="683079"/>
          </a:xfrm>
          <a:prstGeom prst="roundRect">
            <a:avLst>
              <a:gd name="adj" fmla="val 1438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US" dirty="0" smtClean="0">
                <a:latin typeface="Arial" charset="0"/>
                <a:ea typeface="Arial" charset="0"/>
                <a:cs typeface="Arial" charset="0"/>
              </a:rPr>
              <a:t>Widely Witnessed Integrity</a:t>
            </a:r>
          </a:p>
          <a:p>
            <a:pPr algn="ctr"/>
            <a:r>
              <a:rPr lang="en-US" sz="1000" dirty="0" smtClean="0">
                <a:latin typeface="Arial" charset="0"/>
                <a:ea typeface="Arial" charset="0"/>
                <a:cs typeface="Arial" charset="0"/>
              </a:rPr>
              <a:t>i.e. Guardtime’s KSI Blockchain</a:t>
            </a:r>
            <a:endParaRPr lang="en-US" sz="1000" dirty="0">
              <a:latin typeface="Arial" charset="0"/>
              <a:ea typeface="Arial" charset="0"/>
              <a:cs typeface="Arial" charset="0"/>
            </a:endParaRPr>
          </a:p>
        </p:txBody>
      </p:sp>
      <p:sp>
        <p:nvSpPr>
          <p:cNvPr id="37" name="Rounded Rectangle 36"/>
          <p:cNvSpPr/>
          <p:nvPr/>
        </p:nvSpPr>
        <p:spPr>
          <a:xfrm>
            <a:off x="5158252" y="569348"/>
            <a:ext cx="1200150" cy="2162175"/>
          </a:xfrm>
          <a:prstGeom prst="roundRect">
            <a:avLst>
              <a:gd name="adj" fmla="val 8730"/>
            </a:avLst>
          </a:prstGeom>
          <a:noFill/>
          <a:ln w="28575">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338203" y="1853410"/>
            <a:ext cx="1756571" cy="830997"/>
          </a:xfrm>
          <a:prstGeom prst="rect">
            <a:avLst/>
          </a:prstGeom>
          <a:noFill/>
        </p:spPr>
        <p:txBody>
          <a:bodyPr wrap="none" rtlCol="0">
            <a:spAutoFit/>
          </a:bodyPr>
          <a:lstStyle/>
          <a:p>
            <a:pPr marL="99450" indent="-99450">
              <a:buFont typeface="Arial" charset="0"/>
              <a:buChar char="•"/>
            </a:pPr>
            <a:r>
              <a:rPr lang="en-US" sz="1200" dirty="0" smtClean="0">
                <a:solidFill>
                  <a:schemeClr val="tx2"/>
                </a:solidFill>
              </a:rPr>
              <a:t>Public</a:t>
            </a:r>
          </a:p>
          <a:p>
            <a:pPr marL="99450" indent="-99450">
              <a:buFont typeface="Arial" charset="0"/>
              <a:buChar char="•"/>
            </a:pPr>
            <a:r>
              <a:rPr lang="en-US" sz="1200" dirty="0" smtClean="0">
                <a:solidFill>
                  <a:schemeClr val="tx2"/>
                </a:solidFill>
              </a:rPr>
              <a:t>No </a:t>
            </a:r>
            <a:r>
              <a:rPr lang="en-US" sz="1200" dirty="0">
                <a:solidFill>
                  <a:schemeClr val="tx2"/>
                </a:solidFill>
              </a:rPr>
              <a:t>data on blockchain </a:t>
            </a:r>
            <a:endParaRPr lang="en-US" sz="1200" dirty="0" smtClean="0">
              <a:solidFill>
                <a:schemeClr val="tx2"/>
              </a:solidFill>
            </a:endParaRPr>
          </a:p>
          <a:p>
            <a:pPr marL="99450" indent="-99450">
              <a:buFont typeface="Arial" charset="0"/>
              <a:buChar char="•"/>
            </a:pPr>
            <a:r>
              <a:rPr lang="en-US" sz="1200" dirty="0" smtClean="0">
                <a:solidFill>
                  <a:schemeClr val="tx2"/>
                </a:solidFill>
              </a:rPr>
              <a:t>Optimized for scale</a:t>
            </a:r>
          </a:p>
          <a:p>
            <a:pPr marL="99450" indent="-99450">
              <a:buFont typeface="Arial" charset="0"/>
              <a:buChar char="•"/>
            </a:pPr>
            <a:r>
              <a:rPr lang="en-US" sz="1200" dirty="0" smtClean="0">
                <a:solidFill>
                  <a:schemeClr val="tx2"/>
                </a:solidFill>
              </a:rPr>
              <a:t>High frequency</a:t>
            </a:r>
          </a:p>
        </p:txBody>
      </p:sp>
      <p:sp>
        <p:nvSpPr>
          <p:cNvPr id="39" name="TextBox 38"/>
          <p:cNvSpPr txBox="1"/>
          <p:nvPr/>
        </p:nvSpPr>
        <p:spPr>
          <a:xfrm>
            <a:off x="7338203" y="2865801"/>
            <a:ext cx="1743106" cy="646331"/>
          </a:xfrm>
          <a:prstGeom prst="rect">
            <a:avLst/>
          </a:prstGeom>
          <a:noFill/>
        </p:spPr>
        <p:txBody>
          <a:bodyPr wrap="none" rtlCol="0">
            <a:spAutoFit/>
          </a:bodyPr>
          <a:lstStyle/>
          <a:p>
            <a:pPr marL="99450" indent="-99450">
              <a:buFont typeface="Arial" charset="0"/>
              <a:buChar char="•"/>
            </a:pPr>
            <a:r>
              <a:rPr lang="en-US" sz="1200" dirty="0" smtClean="0">
                <a:solidFill>
                  <a:schemeClr val="tx2"/>
                </a:solidFill>
              </a:rPr>
              <a:t>Ad-hoc storage schema</a:t>
            </a:r>
            <a:endParaRPr lang="en-US" sz="1200" dirty="0">
              <a:solidFill>
                <a:schemeClr val="tx2"/>
              </a:solidFill>
            </a:endParaRPr>
          </a:p>
          <a:p>
            <a:pPr marL="99450" indent="-99450">
              <a:buFont typeface="Arial" charset="0"/>
              <a:buChar char="•"/>
            </a:pPr>
            <a:r>
              <a:rPr lang="en-US" sz="1200" dirty="0" smtClean="0">
                <a:solidFill>
                  <a:schemeClr val="tx2"/>
                </a:solidFill>
              </a:rPr>
              <a:t>Public or private, mix</a:t>
            </a:r>
          </a:p>
          <a:p>
            <a:pPr marL="99450" indent="-99450">
              <a:buFont typeface="Arial" charset="0"/>
              <a:buChar char="•"/>
            </a:pPr>
            <a:r>
              <a:rPr lang="en-US" sz="1200" dirty="0">
                <a:solidFill>
                  <a:schemeClr val="tx2"/>
                </a:solidFill>
              </a:rPr>
              <a:t>Separate consensus</a:t>
            </a:r>
          </a:p>
        </p:txBody>
      </p:sp>
      <p:sp>
        <p:nvSpPr>
          <p:cNvPr id="40" name="TextBox 39"/>
          <p:cNvSpPr txBox="1"/>
          <p:nvPr/>
        </p:nvSpPr>
        <p:spPr>
          <a:xfrm>
            <a:off x="7338203" y="3752358"/>
            <a:ext cx="1659878" cy="646331"/>
          </a:xfrm>
          <a:prstGeom prst="rect">
            <a:avLst/>
          </a:prstGeom>
          <a:noFill/>
        </p:spPr>
        <p:txBody>
          <a:bodyPr wrap="none" rtlCol="0">
            <a:spAutoFit/>
          </a:bodyPr>
          <a:lstStyle/>
          <a:p>
            <a:pPr marL="99450" indent="-99450">
              <a:buFont typeface="Arial" charset="0"/>
              <a:buChar char="•"/>
            </a:pPr>
            <a:r>
              <a:rPr lang="en-US" sz="1200" dirty="0">
                <a:solidFill>
                  <a:schemeClr val="tx2"/>
                </a:solidFill>
              </a:rPr>
              <a:t>Ad-hoc business rules</a:t>
            </a:r>
          </a:p>
          <a:p>
            <a:pPr marL="99450" indent="-99450">
              <a:buFont typeface="Arial" charset="0"/>
              <a:buChar char="•"/>
            </a:pPr>
            <a:r>
              <a:rPr lang="en-US" sz="1200" dirty="0" smtClean="0">
                <a:solidFill>
                  <a:schemeClr val="tx2"/>
                </a:solidFill>
              </a:rPr>
              <a:t>Public or private, mix</a:t>
            </a:r>
          </a:p>
          <a:p>
            <a:pPr marL="99450" indent="-99450">
              <a:buFont typeface="Arial" charset="0"/>
              <a:buChar char="•"/>
            </a:pPr>
            <a:r>
              <a:rPr lang="en-US" sz="1200" dirty="0" smtClean="0">
                <a:solidFill>
                  <a:schemeClr val="tx2"/>
                </a:solidFill>
              </a:rPr>
              <a:t>Easy </a:t>
            </a:r>
            <a:r>
              <a:rPr lang="en-US" sz="1200" dirty="0">
                <a:solidFill>
                  <a:schemeClr val="tx2"/>
                </a:solidFill>
              </a:rPr>
              <a:t>to formally verify</a:t>
            </a:r>
          </a:p>
        </p:txBody>
      </p:sp>
      <p:sp>
        <p:nvSpPr>
          <p:cNvPr id="41" name="TextBox 40"/>
          <p:cNvSpPr txBox="1"/>
          <p:nvPr/>
        </p:nvSpPr>
        <p:spPr>
          <a:xfrm>
            <a:off x="6457769" y="895932"/>
            <a:ext cx="2202847" cy="646331"/>
          </a:xfrm>
          <a:prstGeom prst="rect">
            <a:avLst/>
          </a:prstGeom>
          <a:noFill/>
        </p:spPr>
        <p:txBody>
          <a:bodyPr wrap="none" rtlCol="0">
            <a:spAutoFit/>
          </a:bodyPr>
          <a:lstStyle/>
          <a:p>
            <a:pPr marL="171450" indent="-171450">
              <a:buClr>
                <a:srgbClr val="FF0000"/>
              </a:buClr>
              <a:buFont typeface="Wingdings" charset="2"/>
              <a:buChar char="ü"/>
            </a:pPr>
            <a:r>
              <a:rPr lang="en-US" sz="1200" dirty="0" smtClean="0">
                <a:solidFill>
                  <a:srgbClr val="FF0000"/>
                </a:solidFill>
              </a:rPr>
              <a:t>Data and Systems Integrity</a:t>
            </a:r>
          </a:p>
          <a:p>
            <a:pPr marL="171450" indent="-171450">
              <a:buClr>
                <a:srgbClr val="FF0000"/>
              </a:buClr>
              <a:buFont typeface="Wingdings" charset="2"/>
              <a:buChar char="ü"/>
            </a:pPr>
            <a:r>
              <a:rPr lang="en-US" sz="1200" dirty="0">
                <a:solidFill>
                  <a:srgbClr val="FF0000"/>
                </a:solidFill>
              </a:rPr>
              <a:t>Data </a:t>
            </a:r>
            <a:r>
              <a:rPr lang="en-US" sz="1200" dirty="0" smtClean="0">
                <a:solidFill>
                  <a:srgbClr val="FF0000"/>
                </a:solidFill>
              </a:rPr>
              <a:t>Origin</a:t>
            </a:r>
          </a:p>
          <a:p>
            <a:pPr marL="171450" indent="-171450">
              <a:buClr>
                <a:srgbClr val="FF0000"/>
              </a:buClr>
              <a:buFont typeface="Wingdings" charset="2"/>
              <a:buChar char="ü"/>
            </a:pPr>
            <a:r>
              <a:rPr lang="en-US" sz="1200" dirty="0" smtClean="0">
                <a:solidFill>
                  <a:srgbClr val="FF0000"/>
                </a:solidFill>
              </a:rPr>
              <a:t>Data Provenance</a:t>
            </a:r>
          </a:p>
        </p:txBody>
      </p:sp>
    </p:spTree>
    <p:extLst>
      <p:ext uri="{BB962C8B-B14F-4D97-AF65-F5344CB8AC3E}">
        <p14:creationId xmlns:p14="http://schemas.microsoft.com/office/powerpoint/2010/main" val="886366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7463</TotalTime>
  <Words>1416</Words>
  <Application>Microsoft Macintosh PowerPoint</Application>
  <PresentationFormat>On-screen Show (16:9)</PresentationFormat>
  <Paragraphs>304</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Calibri</vt:lpstr>
      <vt:lpstr>Mangal</vt:lpstr>
      <vt:lpstr>Montserrat</vt:lpstr>
      <vt:lpstr>Montserrat Light</vt:lpstr>
      <vt:lpstr>Montserrat Ultra Light</vt:lpstr>
      <vt:lpstr>Wingdings</vt:lpstr>
      <vt:lpstr>Arial</vt:lpstr>
      <vt:lpstr>Office Theme</vt:lpstr>
      <vt:lpstr>HOW BLOCKCHAIN TECHNOLOGY  WILL CHANGE EVERYTHING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hvkh</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hv jh hvkhbvk</dc:creator>
  <cp:lastModifiedBy>martin.ruubel@guardtime.com</cp:lastModifiedBy>
  <cp:revision>309</cp:revision>
  <cp:lastPrinted>2016-10-23T11:47:39Z</cp:lastPrinted>
  <dcterms:created xsi:type="dcterms:W3CDTF">2016-06-24T12:58:02Z</dcterms:created>
  <dcterms:modified xsi:type="dcterms:W3CDTF">2017-03-21T04:13:09Z</dcterms:modified>
</cp:coreProperties>
</file>